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8" r:id="rId6"/>
    <p:sldId id="259" r:id="rId7"/>
    <p:sldId id="260" r:id="rId8"/>
    <p:sldId id="261" r:id="rId9"/>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5E04CA-2E8E-9687-425C-03F61A3C2561}" v="234" dt="2026-08-26T17:33:53.1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5" d="100"/>
          <a:sy n="35" d="100"/>
        </p:scale>
        <p:origin x="235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US"/>
              <a:t>Click to edit Master title style</a:t>
            </a:r>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p>
        </p:txBody>
      </p:sp>
      <p:sp>
        <p:nvSpPr>
          <p:cNvPr id="4" name="Date Placeholder 3"/>
          <p:cNvSpPr>
            <a:spLocks noGrp="1"/>
          </p:cNvSpPr>
          <p:nvPr>
            <p:ph type="dt" sz="half" idx="10"/>
          </p:nvPr>
        </p:nvSpPr>
        <p:spPr/>
        <p:txBody>
          <a:bodyPr/>
          <a:lstStyle/>
          <a:p>
            <a:fld id="{0E809C5D-53DD-44C3-9596-8AFDA6C5EF3A}"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1945217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809C5D-53DD-44C3-9596-8AFDA6C5EF3A}"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32074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US"/>
              <a:t>Click to edit Master title style</a:t>
            </a:r>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809C5D-53DD-44C3-9596-8AFDA6C5EF3A}"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1962923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9728"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27085"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809C5D-53DD-44C3-9596-8AFDA6C5EF3A}"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544824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US"/>
              <a:t>Click to edit Master title style</a:t>
            </a:r>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809C5D-53DD-44C3-9596-8AFDA6C5EF3A}" type="datetimeFigureOut">
              <a:rPr lang="en-GB" smtClean="0"/>
              <a:t>04/09/2026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2207070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809C5D-53DD-44C3-9596-8AFDA6C5EF3A}" type="datetimeFigureOut">
              <a:rPr lang="en-GB" smtClean="0"/>
              <a:t>04/09/2026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308223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809C5D-53DD-44C3-9596-8AFDA6C5EF3A}" type="datetimeFigureOut">
              <a:rPr lang="en-GB" smtClean="0"/>
              <a:t>04/09/2026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3655880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0E809C5D-53DD-44C3-9596-8AFDA6C5EF3A}"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1478233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0E809C5D-53DD-44C3-9596-8AFDA6C5EF3A}"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2519521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809C5D-53DD-44C3-9596-8AFDA6C5EF3A}"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2909386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809C5D-53DD-44C3-9596-8AFDA6C5EF3A}"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8B8FD-76CE-4A0D-A145-A5B497924C11}" type="slidenum">
              <a:rPr lang="en-GB" smtClean="0"/>
              <a:t>‹#›</a:t>
            </a:fld>
            <a:endParaRPr lang="en-GB"/>
          </a:p>
        </p:txBody>
      </p:sp>
    </p:spTree>
    <p:extLst>
      <p:ext uri="{BB962C8B-B14F-4D97-AF65-F5344CB8AC3E}">
        <p14:creationId xmlns:p14="http://schemas.microsoft.com/office/powerpoint/2010/main" val="3505511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0E809C5D-53DD-44C3-9596-8AFDA6C5EF3A}" type="datetimeFigureOut">
              <a:rPr lang="en-GB" smtClean="0"/>
              <a:t>04/09/2026</a:t>
            </a:fld>
            <a:endParaRPr lang="en-GB"/>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2518B8FD-76CE-4A0D-A145-A5B497924C11}" type="slidenum">
              <a:rPr lang="en-GB" smtClean="0"/>
              <a:t>‹#›</a:t>
            </a:fld>
            <a:endParaRPr lang="en-GB"/>
          </a:p>
        </p:txBody>
      </p:sp>
    </p:spTree>
    <p:extLst>
      <p:ext uri="{BB962C8B-B14F-4D97-AF65-F5344CB8AC3E}">
        <p14:creationId xmlns:p14="http://schemas.microsoft.com/office/powerpoint/2010/main" val="9203241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96256513-5940-4DA4-89E5-31F40E24E9FE}"/>
              </a:ext>
            </a:extLst>
          </p:cNvPr>
          <p:cNvGraphicFramePr>
            <a:graphicFrameLocks noGrp="1"/>
          </p:cNvGraphicFramePr>
          <p:nvPr>
            <p:ph idx="1"/>
            <p:extLst>
              <p:ext uri="{D42A27DB-BD31-4B8C-83A1-F6EECF244321}">
                <p14:modId xmlns:p14="http://schemas.microsoft.com/office/powerpoint/2010/main" val="4057416745"/>
              </p:ext>
            </p:extLst>
          </p:nvPr>
        </p:nvGraphicFramePr>
        <p:xfrm>
          <a:off x="239404" y="676009"/>
          <a:ext cx="7013276" cy="2155752"/>
        </p:xfrm>
        <a:graphic>
          <a:graphicData uri="http://schemas.openxmlformats.org/drawingml/2006/table">
            <a:tbl>
              <a:tblPr firstRow="1" bandRow="1">
                <a:tableStyleId>{5C22544A-7EE6-4342-B048-85BDC9FD1C3A}</a:tableStyleId>
              </a:tblPr>
              <a:tblGrid>
                <a:gridCol w="1232044">
                  <a:extLst>
                    <a:ext uri="{9D8B030D-6E8A-4147-A177-3AD203B41FA5}">
                      <a16:colId xmlns:a16="http://schemas.microsoft.com/office/drawing/2014/main" val="1594398280"/>
                    </a:ext>
                  </a:extLst>
                </a:gridCol>
                <a:gridCol w="2517769">
                  <a:extLst>
                    <a:ext uri="{9D8B030D-6E8A-4147-A177-3AD203B41FA5}">
                      <a16:colId xmlns:a16="http://schemas.microsoft.com/office/drawing/2014/main" val="1277682377"/>
                    </a:ext>
                  </a:extLst>
                </a:gridCol>
                <a:gridCol w="1076769">
                  <a:extLst>
                    <a:ext uri="{9D8B030D-6E8A-4147-A177-3AD203B41FA5}">
                      <a16:colId xmlns:a16="http://schemas.microsoft.com/office/drawing/2014/main" val="3243508987"/>
                    </a:ext>
                  </a:extLst>
                </a:gridCol>
                <a:gridCol w="2186694">
                  <a:extLst>
                    <a:ext uri="{9D8B030D-6E8A-4147-A177-3AD203B41FA5}">
                      <a16:colId xmlns:a16="http://schemas.microsoft.com/office/drawing/2014/main" val="3560789372"/>
                    </a:ext>
                  </a:extLst>
                </a:gridCol>
              </a:tblGrid>
              <a:tr h="195310">
                <a:tc gridSpan="4">
                  <a:txBody>
                    <a:bodyPr/>
                    <a:lstStyle/>
                    <a:p>
                      <a:pPr algn="ctr"/>
                      <a:r>
                        <a:rPr lang="en-GB" sz="1100">
                          <a:latin typeface="Comic Sans MS" panose="030F0702030302020204" pitchFamily="66" charset="0"/>
                        </a:rPr>
                        <a:t>Vocabulary</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pPr algn="ctr"/>
                      <a:endParaRPr lang="en-GB" sz="1100">
                        <a:latin typeface="Comic Sans MS" panose="030F0702030302020204" pitchFamily="66" charset="0"/>
                      </a:endParaRP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pPr algn="ctr"/>
                      <a:endParaRPr lang="en-GB" sz="1100">
                        <a:latin typeface="Comic Sans MS" panose="030F0702030302020204" pitchFamily="66" charset="0"/>
                      </a:endParaRP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pPr algn="ctr"/>
                      <a:endParaRPr lang="en-GB" sz="1100">
                        <a:latin typeface="Comic Sans MS" panose="030F0702030302020204" pitchFamily="66" charset="0"/>
                      </a:endParaRP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775886492"/>
                  </a:ext>
                </a:extLst>
              </a:tr>
              <a:tr h="195310">
                <a:tc>
                  <a:txBody>
                    <a:bodyPr/>
                    <a:lstStyle/>
                    <a:p>
                      <a:pPr algn="l"/>
                      <a:r>
                        <a:rPr lang="en-GB" sz="1050">
                          <a:latin typeface="Comic Sans MS"/>
                        </a:rPr>
                        <a:t>Classification</a:t>
                      </a:r>
                      <a:endParaRPr lang="en-GB" sz="1050" dirty="0">
                        <a:latin typeface="Comic Sans MS"/>
                      </a:endParaRPr>
                    </a:p>
                    <a:p>
                      <a:pPr lvl="0" algn="l">
                        <a:buNone/>
                      </a:pP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a:rPr>
                        <a:t>environment</a:t>
                      </a: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5946599"/>
                  </a:ext>
                </a:extLst>
              </a:tr>
              <a:tr h="195310">
                <a:tc>
                  <a:txBody>
                    <a:bodyPr/>
                    <a:lstStyle/>
                    <a:p>
                      <a:pPr algn="l"/>
                      <a:r>
                        <a:rPr lang="en-GB" sz="1050">
                          <a:latin typeface="Comic Sans MS"/>
                        </a:rPr>
                        <a:t>Category</a:t>
                      </a:r>
                    </a:p>
                    <a:p>
                      <a:pPr lvl="0" algn="l">
                        <a:buNone/>
                      </a:pP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a:rPr>
                        <a:t>urbanisation</a:t>
                      </a: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6692843"/>
                  </a:ext>
                </a:extLst>
              </a:tr>
              <a:tr h="195310">
                <a:tc>
                  <a:txBody>
                    <a:bodyPr/>
                    <a:lstStyle/>
                    <a:p>
                      <a:pPr algn="l"/>
                      <a:r>
                        <a:rPr lang="en-GB" sz="1050">
                          <a:latin typeface="Comic Sans MS"/>
                        </a:rPr>
                        <a:t>Vertebrate</a:t>
                      </a:r>
                    </a:p>
                    <a:p>
                      <a:pPr lvl="0" algn="l">
                        <a:buNone/>
                      </a:pP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a:rPr>
                        <a:t>deforestation</a:t>
                      </a: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4376400"/>
                  </a:ext>
                </a:extLst>
              </a:tr>
              <a:tr h="195310">
                <a:tc>
                  <a:txBody>
                    <a:bodyPr/>
                    <a:lstStyle/>
                    <a:p>
                      <a:pPr algn="l"/>
                      <a:r>
                        <a:rPr lang="en-GB" sz="1050">
                          <a:latin typeface="Comic Sans MS"/>
                        </a:rPr>
                        <a:t>Invertebrate</a:t>
                      </a:r>
                    </a:p>
                    <a:p>
                      <a:pPr lvl="0" algn="l">
                        <a:buNone/>
                      </a:pP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a:rPr>
                        <a:t>pollution</a:t>
                      </a: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5048414"/>
                  </a:ext>
                </a:extLst>
              </a:tr>
              <a:tr h="195310">
                <a:tc>
                  <a:txBody>
                    <a:bodyPr/>
                    <a:lstStyle/>
                    <a:p>
                      <a:pPr algn="l"/>
                      <a:r>
                        <a:rPr lang="en-GB" sz="1050">
                          <a:latin typeface="Comic Sans MS"/>
                        </a:rPr>
                        <a:t>Conservation</a:t>
                      </a:r>
                    </a:p>
                    <a:p>
                      <a:pPr lvl="0" algn="l">
                        <a:buNone/>
                      </a:pP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a:rPr>
                        <a:t>Climate change</a:t>
                      </a:r>
                      <a:endParaRPr lang="en-GB" sz="1050" dirty="0">
                        <a:latin typeface="Comic Sans MS"/>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98229048"/>
                  </a:ext>
                </a:extLst>
              </a:tr>
            </a:tbl>
          </a:graphicData>
        </a:graphic>
      </p:graphicFrame>
      <p:sp>
        <p:nvSpPr>
          <p:cNvPr id="10" name="TextBox 9">
            <a:extLst>
              <a:ext uri="{FF2B5EF4-FFF2-40B4-BE49-F238E27FC236}">
                <a16:creationId xmlns:a16="http://schemas.microsoft.com/office/drawing/2014/main" id="{F4966FE5-9DF5-4990-A736-1C8494DC636F}"/>
              </a:ext>
            </a:extLst>
          </p:cNvPr>
          <p:cNvSpPr txBox="1"/>
          <p:nvPr/>
        </p:nvSpPr>
        <p:spPr>
          <a:xfrm>
            <a:off x="239404" y="209843"/>
            <a:ext cx="4947521" cy="657552"/>
          </a:xfrm>
          <a:prstGeom prst="rect">
            <a:avLst/>
          </a:prstGeom>
          <a:noFill/>
        </p:spPr>
        <p:txBody>
          <a:bodyPr wrap="square" rtlCol="0">
            <a:spAutoFit/>
          </a:bodyPr>
          <a:lstStyle/>
          <a:p>
            <a:r>
              <a:rPr lang="en-GB" sz="1200">
                <a:latin typeface="Comic Sans MS" panose="030F0702030302020204" pitchFamily="66" charset="0"/>
              </a:rPr>
              <a:t>Year 4 Term 1		      </a:t>
            </a:r>
            <a:r>
              <a:rPr lang="en-GB" sz="1200" b="1">
                <a:latin typeface="Comic Sans MS" panose="030F0702030302020204" pitchFamily="66" charset="0"/>
              </a:rPr>
              <a:t>Science</a:t>
            </a:r>
            <a:endParaRPr lang="en-GB" sz="1200">
              <a:latin typeface="Comic Sans MS" panose="030F0702030302020204" pitchFamily="66" charset="0"/>
            </a:endParaRPr>
          </a:p>
          <a:p>
            <a:r>
              <a:rPr lang="en-GB" sz="1200" u="sng">
                <a:latin typeface="Comic Sans MS" panose="030F0702030302020204" pitchFamily="66" charset="0"/>
              </a:rPr>
              <a:t>Living things and their habitats</a:t>
            </a:r>
            <a:endParaRPr lang="en-GB" sz="1200">
              <a:latin typeface="Comic Sans MS" panose="030F0702030302020204" pitchFamily="66" charset="0"/>
            </a:endParaRPr>
          </a:p>
          <a:p>
            <a:endParaRPr lang="en-GB" sz="1273"/>
          </a:p>
        </p:txBody>
      </p:sp>
      <p:graphicFrame>
        <p:nvGraphicFramePr>
          <p:cNvPr id="14" name="Content Placeholder 8">
            <a:extLst>
              <a:ext uri="{FF2B5EF4-FFF2-40B4-BE49-F238E27FC236}">
                <a16:creationId xmlns:a16="http://schemas.microsoft.com/office/drawing/2014/main" id="{04720795-6366-40A1-84F8-F5EA1D86E419}"/>
              </a:ext>
            </a:extLst>
          </p:cNvPr>
          <p:cNvGraphicFramePr>
            <a:graphicFrameLocks/>
          </p:cNvGraphicFramePr>
          <p:nvPr>
            <p:extLst>
              <p:ext uri="{D42A27DB-BD31-4B8C-83A1-F6EECF244321}">
                <p14:modId xmlns:p14="http://schemas.microsoft.com/office/powerpoint/2010/main" val="3966447717"/>
              </p:ext>
            </p:extLst>
          </p:nvPr>
        </p:nvGraphicFramePr>
        <p:xfrm>
          <a:off x="239404" y="3363017"/>
          <a:ext cx="2093249" cy="2110462"/>
        </p:xfrm>
        <a:graphic>
          <a:graphicData uri="http://schemas.openxmlformats.org/drawingml/2006/table">
            <a:tbl>
              <a:tblPr firstRow="1" bandRow="1">
                <a:tableStyleId>{5C22544A-7EE6-4342-B048-85BDC9FD1C3A}</a:tableStyleId>
              </a:tblPr>
              <a:tblGrid>
                <a:gridCol w="2093249">
                  <a:extLst>
                    <a:ext uri="{9D8B030D-6E8A-4147-A177-3AD203B41FA5}">
                      <a16:colId xmlns:a16="http://schemas.microsoft.com/office/drawing/2014/main" val="1594398280"/>
                    </a:ext>
                  </a:extLst>
                </a:gridCol>
              </a:tblGrid>
              <a:tr h="240387">
                <a:tc>
                  <a:txBody>
                    <a:bodyPr/>
                    <a:lstStyle/>
                    <a:p>
                      <a:pPr algn="l"/>
                      <a:r>
                        <a:rPr lang="en-GB" sz="1100">
                          <a:solidFill>
                            <a:schemeClr val="tx1"/>
                          </a:solidFill>
                          <a:latin typeface="Comic Sans MS" panose="030F0702030302020204" pitchFamily="66" charset="0"/>
                        </a:rPr>
                        <a:t>Already, I can…</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775886492"/>
                  </a:ext>
                </a:extLst>
              </a:tr>
              <a:tr h="1383118">
                <a:tc>
                  <a:txBody>
                    <a:bodyPr/>
                    <a:lstStyle/>
                    <a:p>
                      <a:pPr algn="l">
                        <a:lnSpc>
                          <a:spcPct val="106000"/>
                        </a:lnSpc>
                        <a:spcAft>
                          <a:spcPts val="800"/>
                        </a:spcAft>
                      </a:pPr>
                      <a:r>
                        <a:rPr lang="en-GB" sz="1000">
                          <a:effectLst/>
                          <a:latin typeface="Comic Sans MS"/>
                          <a:ea typeface="Calibri"/>
                          <a:cs typeface="Times New Roman"/>
                        </a:rPr>
                        <a:t>… identify that most living things live in habitats to which they are suited and describe how different habitats provide for the basic needs of different animals and plants and how they depend on each other.</a:t>
                      </a:r>
                    </a:p>
                    <a:p>
                      <a:pPr lvl="0" algn="l">
                        <a:lnSpc>
                          <a:spcPct val="106000"/>
                        </a:lnSpc>
                        <a:spcAft>
                          <a:spcPts val="800"/>
                        </a:spcAft>
                        <a:buNone/>
                      </a:pPr>
                      <a:r>
                        <a:rPr lang="en-GB" sz="1000">
                          <a:effectLst/>
                          <a:latin typeface="Comic Sans MS"/>
                          <a:ea typeface="Calibri"/>
                          <a:cs typeface="Times New Roman"/>
                        </a:rPr>
                        <a:t>… identify and name a variety of plants and animals in their habitats, including microhabitats.</a:t>
                      </a: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5" name="Content Placeholder 8">
            <a:extLst>
              <a:ext uri="{FF2B5EF4-FFF2-40B4-BE49-F238E27FC236}">
                <a16:creationId xmlns:a16="http://schemas.microsoft.com/office/drawing/2014/main" id="{3D0E15FC-8D01-4EF9-84EB-8413073E313F}"/>
              </a:ext>
            </a:extLst>
          </p:cNvPr>
          <p:cNvGraphicFramePr>
            <a:graphicFrameLocks/>
          </p:cNvGraphicFramePr>
          <p:nvPr>
            <p:extLst>
              <p:ext uri="{D42A27DB-BD31-4B8C-83A1-F6EECF244321}">
                <p14:modId xmlns:p14="http://schemas.microsoft.com/office/powerpoint/2010/main" val="3873970211"/>
              </p:ext>
            </p:extLst>
          </p:nvPr>
        </p:nvGraphicFramePr>
        <p:xfrm>
          <a:off x="2593910" y="3363017"/>
          <a:ext cx="4658770" cy="2359247"/>
        </p:xfrm>
        <a:graphic>
          <a:graphicData uri="http://schemas.openxmlformats.org/drawingml/2006/table">
            <a:tbl>
              <a:tblPr firstRow="1" bandRow="1">
                <a:tableStyleId>{5C22544A-7EE6-4342-B048-85BDC9FD1C3A}</a:tableStyleId>
              </a:tblPr>
              <a:tblGrid>
                <a:gridCol w="4658770">
                  <a:extLst>
                    <a:ext uri="{9D8B030D-6E8A-4147-A177-3AD203B41FA5}">
                      <a16:colId xmlns:a16="http://schemas.microsoft.com/office/drawing/2014/main" val="1594398280"/>
                    </a:ext>
                  </a:extLst>
                </a:gridCol>
              </a:tblGrid>
              <a:tr h="267684">
                <a:tc>
                  <a:txBody>
                    <a:bodyPr/>
                    <a:lstStyle/>
                    <a:p>
                      <a:pPr algn="l"/>
                      <a:r>
                        <a:rPr lang="en-GB" sz="1100">
                          <a:solidFill>
                            <a:schemeClr val="tx1"/>
                          </a:solidFill>
                          <a:latin typeface="Comic Sans MS" panose="030F0702030302020204" pitchFamily="66" charset="0"/>
                        </a:rPr>
                        <a:t>Can I…</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775886492"/>
                  </a:ext>
                </a:extLst>
              </a:tr>
              <a:tr h="1631651">
                <a:tc>
                  <a:txBody>
                    <a:bodyPr/>
                    <a:lstStyle/>
                    <a:p>
                      <a:pPr algn="l">
                        <a:lnSpc>
                          <a:spcPct val="106000"/>
                        </a:lnSpc>
                        <a:spcAft>
                          <a:spcPts val="0"/>
                        </a:spcAft>
                      </a:pPr>
                      <a:r>
                        <a:rPr lang="en-GB" sz="1000">
                          <a:effectLst/>
                          <a:latin typeface="Comic Sans MS"/>
                          <a:ea typeface="Calibri"/>
                          <a:cs typeface="Times New Roman"/>
                        </a:rPr>
                        <a:t>Can I classify animals? </a:t>
                      </a:r>
                      <a:endParaRPr lang="en-GB" sz="1000" kern="1200">
                        <a:solidFill>
                          <a:schemeClr val="dk1"/>
                        </a:solidFill>
                        <a:effectLst/>
                        <a:latin typeface="Comic Sans MS"/>
                        <a:ea typeface="Calibri"/>
                        <a:cs typeface="Times New Roman"/>
                      </a:endParaRPr>
                    </a:p>
                    <a:p>
                      <a:pPr algn="l">
                        <a:lnSpc>
                          <a:spcPct val="106000"/>
                        </a:lnSpc>
                        <a:spcAft>
                          <a:spcPts val="0"/>
                        </a:spcAft>
                      </a:pPr>
                      <a:r>
                        <a:rPr lang="en-GB" sz="1000" kern="1200">
                          <a:solidFill>
                            <a:srgbClr val="0070C0"/>
                          </a:solidFill>
                          <a:effectLst/>
                          <a:latin typeface="Comic Sans MS"/>
                          <a:ea typeface="+mn-ea"/>
                          <a:cs typeface="+mn-cs"/>
                        </a:rPr>
                        <a:t>Can I use classification diagrams and group using careful observations?</a:t>
                      </a:r>
                    </a:p>
                    <a:p>
                      <a:pPr algn="l">
                        <a:lnSpc>
                          <a:spcPct val="106000"/>
                        </a:lnSpc>
                        <a:spcAft>
                          <a:spcPts val="0"/>
                        </a:spcAft>
                      </a:pPr>
                      <a:r>
                        <a:rPr lang="en-GB" sz="1000" kern="1200">
                          <a:solidFill>
                            <a:schemeClr val="dk1"/>
                          </a:solidFill>
                          <a:effectLst/>
                          <a:latin typeface="Comic Sans MS"/>
                          <a:ea typeface="+mn-ea"/>
                          <a:cs typeface="+mn-cs"/>
                        </a:rPr>
                        <a:t>Can I explore what types of plants and animals live in our local area?</a:t>
                      </a:r>
                    </a:p>
                    <a:p>
                      <a:pPr marL="0" marR="0" lvl="0" indent="0" algn="l" rtl="0" eaLnBrk="1" fontAlgn="auto" latinLnBrk="0" hangingPunct="1">
                        <a:lnSpc>
                          <a:spcPct val="106000"/>
                        </a:lnSpc>
                        <a:spcBef>
                          <a:spcPts val="0"/>
                        </a:spcBef>
                        <a:spcAft>
                          <a:spcPts val="0"/>
                        </a:spcAft>
                        <a:buClrTx/>
                        <a:buSzTx/>
                        <a:buFontTx/>
                        <a:buNone/>
                      </a:pPr>
                      <a:r>
                        <a:rPr lang="en-GB" sz="1000" kern="1200">
                          <a:solidFill>
                            <a:srgbClr val="0070C0"/>
                          </a:solidFill>
                          <a:effectLst/>
                          <a:latin typeface="Comic Sans MS"/>
                          <a:ea typeface="+mn-ea"/>
                          <a:cs typeface="+mn-cs"/>
                        </a:rPr>
                        <a:t>Can I use observation and tools such as magnifying glasses?</a:t>
                      </a:r>
                    </a:p>
                    <a:p>
                      <a:pPr algn="l">
                        <a:lnSpc>
                          <a:spcPct val="106000"/>
                        </a:lnSpc>
                        <a:spcAft>
                          <a:spcPts val="0"/>
                        </a:spcAft>
                      </a:pPr>
                      <a:r>
                        <a:rPr lang="en-GB" sz="1000" kern="1200">
                          <a:solidFill>
                            <a:schemeClr val="dk1"/>
                          </a:solidFill>
                          <a:effectLst/>
                          <a:latin typeface="Comic Sans MS"/>
                          <a:ea typeface="+mn-ea"/>
                          <a:cs typeface="+mn-cs"/>
                        </a:rPr>
                        <a:t>Can I explore the features of our local environment?</a:t>
                      </a:r>
                    </a:p>
                    <a:p>
                      <a:pPr marL="0" marR="0" lvl="0" indent="0" algn="l" rtl="0" eaLnBrk="1" fontAlgn="auto" latinLnBrk="0" hangingPunct="1">
                        <a:lnSpc>
                          <a:spcPct val="106000"/>
                        </a:lnSpc>
                        <a:spcBef>
                          <a:spcPts val="0"/>
                        </a:spcBef>
                        <a:spcAft>
                          <a:spcPts val="0"/>
                        </a:spcAft>
                        <a:buClrTx/>
                        <a:buSzTx/>
                        <a:buFontTx/>
                        <a:buNone/>
                      </a:pPr>
                      <a:r>
                        <a:rPr lang="en-GB" sz="1000" kern="1200">
                          <a:solidFill>
                            <a:srgbClr val="0070C0"/>
                          </a:solidFill>
                          <a:effectLst/>
                          <a:latin typeface="Comic Sans MS"/>
                          <a:ea typeface="+mn-ea"/>
                          <a:cs typeface="+mn-cs"/>
                        </a:rPr>
                        <a:t>Can I use my observations to identify how things change?</a:t>
                      </a:r>
                    </a:p>
                    <a:p>
                      <a:pPr algn="l">
                        <a:lnSpc>
                          <a:spcPct val="106000"/>
                        </a:lnSpc>
                        <a:spcAft>
                          <a:spcPts val="0"/>
                        </a:spcAft>
                      </a:pPr>
                      <a:r>
                        <a:rPr lang="en-GB" sz="1000" kern="1200" dirty="0">
                          <a:solidFill>
                            <a:schemeClr val="dk1"/>
                          </a:solidFill>
                          <a:effectLst/>
                          <a:latin typeface="Comic Sans MS"/>
                          <a:ea typeface="+mn-ea"/>
                          <a:cs typeface="+mn-cs"/>
                        </a:rPr>
                        <a:t>Can I explore how humans can have </a:t>
                      </a:r>
                      <a:r>
                        <a:rPr lang="en-GB" sz="1000" kern="1200">
                          <a:solidFill>
                            <a:schemeClr val="dk1"/>
                          </a:solidFill>
                          <a:effectLst/>
                          <a:latin typeface="Comic Sans MS"/>
                          <a:ea typeface="+mn-ea"/>
                          <a:cs typeface="+mn-cs"/>
                        </a:rPr>
                        <a:t>positive</a:t>
                      </a:r>
                      <a:r>
                        <a:rPr lang="en-GB" sz="1000" kern="1200" dirty="0">
                          <a:solidFill>
                            <a:schemeClr val="dk1"/>
                          </a:solidFill>
                          <a:effectLst/>
                          <a:latin typeface="Comic Sans MS"/>
                          <a:ea typeface="+mn-ea"/>
                          <a:cs typeface="+mn-cs"/>
                        </a:rPr>
                        <a:t> and negative impacts on the environment?</a:t>
                      </a:r>
                    </a:p>
                    <a:p>
                      <a:pPr algn="l">
                        <a:lnSpc>
                          <a:spcPct val="106000"/>
                        </a:lnSpc>
                        <a:spcAft>
                          <a:spcPts val="0"/>
                        </a:spcAft>
                      </a:pPr>
                      <a:r>
                        <a:rPr lang="en-GB" sz="1000" kern="1200">
                          <a:solidFill>
                            <a:srgbClr val="0070C0"/>
                          </a:solidFill>
                          <a:effectLst/>
                          <a:latin typeface="Comic Sans MS"/>
                          <a:ea typeface="+mn-ea"/>
                          <a:cs typeface="+mn-cs"/>
                        </a:rPr>
                        <a:t>Can I use scientific evidence?</a:t>
                      </a:r>
                    </a:p>
                    <a:p>
                      <a:pPr algn="l">
                        <a:lnSpc>
                          <a:spcPct val="106000"/>
                        </a:lnSpc>
                        <a:spcAft>
                          <a:spcPts val="0"/>
                        </a:spcAft>
                      </a:pPr>
                      <a:r>
                        <a:rPr lang="en-GB" sz="1000" kern="1200">
                          <a:solidFill>
                            <a:schemeClr val="dk1"/>
                          </a:solidFill>
                          <a:effectLst/>
                          <a:latin typeface="Comic Sans MS"/>
                          <a:ea typeface="+mn-ea"/>
                          <a:cs typeface="+mn-cs"/>
                        </a:rPr>
                        <a:t>Can I explain how we can develop the local environment to protect living things?</a:t>
                      </a:r>
                    </a:p>
                    <a:p>
                      <a:pPr algn="l">
                        <a:lnSpc>
                          <a:spcPct val="106000"/>
                        </a:lnSpc>
                        <a:spcAft>
                          <a:spcPts val="0"/>
                        </a:spcAft>
                      </a:pPr>
                      <a:r>
                        <a:rPr lang="en-GB" sz="1000" kern="1200" dirty="0">
                          <a:solidFill>
                            <a:srgbClr val="0070C0"/>
                          </a:solidFill>
                          <a:effectLst/>
                          <a:latin typeface="Comic Sans MS"/>
                          <a:ea typeface="+mn-ea"/>
                          <a:cs typeface="+mn-cs"/>
                        </a:rPr>
                        <a:t>Can I suggest answers to questions using </a:t>
                      </a:r>
                      <a:r>
                        <a:rPr lang="en-GB" sz="1000" kern="1200">
                          <a:solidFill>
                            <a:srgbClr val="0070C0"/>
                          </a:solidFill>
                          <a:effectLst/>
                          <a:latin typeface="Comic Sans MS"/>
                          <a:ea typeface="+mn-ea"/>
                          <a:cs typeface="+mn-cs"/>
                        </a:rPr>
                        <a:t>scientific</a:t>
                      </a:r>
                      <a:r>
                        <a:rPr lang="en-GB" sz="1000" kern="1200" dirty="0">
                          <a:solidFill>
                            <a:srgbClr val="0070C0"/>
                          </a:solidFill>
                          <a:effectLst/>
                          <a:latin typeface="Comic Sans MS"/>
                          <a:ea typeface="+mn-ea"/>
                          <a:cs typeface="+mn-cs"/>
                        </a:rPr>
                        <a:t> evidence?</a:t>
                      </a:r>
                    </a:p>
                    <a:p>
                      <a:pPr algn="l">
                        <a:lnSpc>
                          <a:spcPct val="106000"/>
                        </a:lnSpc>
                        <a:spcAft>
                          <a:spcPts val="0"/>
                        </a:spcAft>
                      </a:pPr>
                      <a:r>
                        <a:rPr lang="en-GB" sz="1000" kern="1200">
                          <a:solidFill>
                            <a:schemeClr val="dk1"/>
                          </a:solidFill>
                          <a:effectLst/>
                          <a:latin typeface="Comic Sans MS"/>
                          <a:ea typeface="+mn-ea"/>
                          <a:cs typeface="+mn-cs"/>
                        </a:rPr>
                        <a:t>Can I recall and revisit my learning?</a:t>
                      </a:r>
                      <a:endParaRPr lang="en-GB" sz="1000" kern="1200">
                        <a:solidFill>
                          <a:srgbClr val="0070C0"/>
                        </a:solidFill>
                        <a:effectLst/>
                        <a:latin typeface="Comic Sans MS"/>
                        <a:ea typeface="+mn-ea"/>
                        <a:cs typeface="+mn-cs"/>
                      </a:endParaRP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6" name="Content Placeholder 8">
            <a:extLst>
              <a:ext uri="{FF2B5EF4-FFF2-40B4-BE49-F238E27FC236}">
                <a16:creationId xmlns:a16="http://schemas.microsoft.com/office/drawing/2014/main" id="{FFE39B6B-0F5A-4B98-B510-3FCCCCF683E3}"/>
              </a:ext>
            </a:extLst>
          </p:cNvPr>
          <p:cNvGraphicFramePr>
            <a:graphicFrameLocks/>
          </p:cNvGraphicFramePr>
          <p:nvPr>
            <p:extLst>
              <p:ext uri="{D42A27DB-BD31-4B8C-83A1-F6EECF244321}">
                <p14:modId xmlns:p14="http://schemas.microsoft.com/office/powerpoint/2010/main" val="1830398780"/>
              </p:ext>
            </p:extLst>
          </p:nvPr>
        </p:nvGraphicFramePr>
        <p:xfrm>
          <a:off x="239404" y="5930259"/>
          <a:ext cx="7013275" cy="4352075"/>
        </p:xfrm>
        <a:graphic>
          <a:graphicData uri="http://schemas.openxmlformats.org/drawingml/2006/table">
            <a:tbl>
              <a:tblPr firstRow="1" bandRow="1">
                <a:tableStyleId>{5C22544A-7EE6-4342-B048-85BDC9FD1C3A}</a:tableStyleId>
              </a:tblPr>
              <a:tblGrid>
                <a:gridCol w="7013275">
                  <a:extLst>
                    <a:ext uri="{9D8B030D-6E8A-4147-A177-3AD203B41FA5}">
                      <a16:colId xmlns:a16="http://schemas.microsoft.com/office/drawing/2014/main" val="1594398280"/>
                    </a:ext>
                  </a:extLst>
                </a:gridCol>
              </a:tblGrid>
              <a:tr h="343222">
                <a:tc>
                  <a:txBody>
                    <a:bodyPr/>
                    <a:lstStyle/>
                    <a:p>
                      <a:pPr algn="l"/>
                      <a:r>
                        <a:rPr lang="en-GB" sz="1100">
                          <a:solidFill>
                            <a:schemeClr val="tx1"/>
                          </a:solidFill>
                          <a:latin typeface="Comic Sans MS" panose="030F0702030302020204" pitchFamily="66" charset="0"/>
                        </a:rPr>
                        <a:t>My sticky knowledge…</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5B31"/>
                    </a:solidFill>
                  </a:tcPr>
                </a:tc>
                <a:extLst>
                  <a:ext uri="{0D108BD9-81ED-4DB2-BD59-A6C34878D82A}">
                    <a16:rowId xmlns:a16="http://schemas.microsoft.com/office/drawing/2014/main" val="1775886492"/>
                  </a:ext>
                </a:extLst>
              </a:tr>
              <a:tr h="4008853">
                <a:tc>
                  <a:txBody>
                    <a:bodyPr/>
                    <a:lstStyle/>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pic>
        <p:nvPicPr>
          <p:cNvPr id="3" name="Picture 2">
            <a:extLst>
              <a:ext uri="{FF2B5EF4-FFF2-40B4-BE49-F238E27FC236}">
                <a16:creationId xmlns:a16="http://schemas.microsoft.com/office/drawing/2014/main" id="{0528B5A5-44B5-D051-FB4B-1BC49622B4FB}"/>
              </a:ext>
            </a:extLst>
          </p:cNvPr>
          <p:cNvPicPr>
            <a:picLocks noChangeAspect="1"/>
          </p:cNvPicPr>
          <p:nvPr/>
        </p:nvPicPr>
        <p:blipFill>
          <a:blip r:embed="rId2"/>
          <a:stretch>
            <a:fillRect/>
          </a:stretch>
        </p:blipFill>
        <p:spPr>
          <a:xfrm>
            <a:off x="793103" y="6331462"/>
            <a:ext cx="5570376" cy="1288065"/>
          </a:xfrm>
          <a:prstGeom prst="rect">
            <a:avLst/>
          </a:prstGeom>
        </p:spPr>
      </p:pic>
      <p:pic>
        <p:nvPicPr>
          <p:cNvPr id="4" name="Picture 3">
            <a:extLst>
              <a:ext uri="{FF2B5EF4-FFF2-40B4-BE49-F238E27FC236}">
                <a16:creationId xmlns:a16="http://schemas.microsoft.com/office/drawing/2014/main" id="{86597AD7-A189-C638-9656-67EBD7D745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405" y="7626196"/>
            <a:ext cx="2915369" cy="1547221"/>
          </a:xfrm>
          <a:prstGeom prst="rect">
            <a:avLst/>
          </a:prstGeom>
        </p:spPr>
      </p:pic>
      <p:pic>
        <p:nvPicPr>
          <p:cNvPr id="5" name="Picture 4">
            <a:extLst>
              <a:ext uri="{FF2B5EF4-FFF2-40B4-BE49-F238E27FC236}">
                <a16:creationId xmlns:a16="http://schemas.microsoft.com/office/drawing/2014/main" id="{EFCA92A7-D5EC-0E7E-C245-1DD9EDABAA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4" t="4419" r="1012" b="1849"/>
          <a:stretch/>
        </p:blipFill>
        <p:spPr bwMode="auto">
          <a:xfrm>
            <a:off x="3319967" y="7626196"/>
            <a:ext cx="3733915" cy="2351895"/>
          </a:xfrm>
          <a:prstGeom prst="rect">
            <a:avLst/>
          </a:prstGeom>
          <a:ln>
            <a:noFill/>
          </a:ln>
          <a:extLst>
            <a:ext uri="{53640926-AAD7-44D8-BBD7-CCE9431645EC}">
              <a14:shadowObscured xmlns:a14="http://schemas.microsoft.com/office/drawing/2010/main"/>
            </a:ext>
          </a:extLst>
        </p:spPr>
      </p:pic>
      <p:sp>
        <p:nvSpPr>
          <p:cNvPr id="6" name="TextBox 1">
            <a:extLst>
              <a:ext uri="{FF2B5EF4-FFF2-40B4-BE49-F238E27FC236}">
                <a16:creationId xmlns:a16="http://schemas.microsoft.com/office/drawing/2014/main" id="{4A66BD5F-0AFF-E9FB-CA5F-809CD3D2F823}"/>
              </a:ext>
            </a:extLst>
          </p:cNvPr>
          <p:cNvSpPr txBox="1"/>
          <p:nvPr/>
        </p:nvSpPr>
        <p:spPr>
          <a:xfrm>
            <a:off x="518362" y="9191592"/>
            <a:ext cx="3240045" cy="1303883"/>
          </a:xfrm>
          <a:prstGeom prst="rect">
            <a:avLst/>
          </a:prstGeom>
          <a:noFill/>
          <a:ln>
            <a:solidFill>
              <a:schemeClr val="bg1"/>
            </a:solid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100" b="1">
                <a:latin typeface="Comic Sans MS"/>
              </a:rPr>
              <a:t>Big Ideas</a:t>
            </a:r>
          </a:p>
          <a:p>
            <a:r>
              <a:rPr lang="en-GB" sz="1100">
                <a:latin typeface="Comic Sans MS"/>
              </a:rPr>
              <a:t>Living and non-living things can be grouped in a variety of ways.</a:t>
            </a:r>
            <a:endParaRPr lang="en-GB" sz="1100">
              <a:latin typeface="Comic Sans MS"/>
              <a:ea typeface="Calibri" panose="020F0502020204030204"/>
              <a:cs typeface="Calibri" panose="020F0502020204030204"/>
            </a:endParaRPr>
          </a:p>
          <a:p>
            <a:r>
              <a:rPr lang="en-GB" sz="1100">
                <a:latin typeface="Comic Sans MS"/>
                <a:ea typeface="Calibri" panose="020F0502020204030204"/>
                <a:cs typeface="Calibri" panose="020F0502020204030204"/>
              </a:rPr>
              <a:t>Living things depend on each other and the environment; humans can have both a positive and negative impact.</a:t>
            </a:r>
          </a:p>
          <a:p>
            <a:endParaRPr lang="en-GB" sz="1273">
              <a:ea typeface="Calibri" panose="020F0502020204030204"/>
              <a:cs typeface="Calibri" panose="020F0502020204030204"/>
            </a:endParaRPr>
          </a:p>
        </p:txBody>
      </p:sp>
      <p:sp>
        <p:nvSpPr>
          <p:cNvPr id="8" name="Rectangle 7">
            <a:extLst>
              <a:ext uri="{FF2B5EF4-FFF2-40B4-BE49-F238E27FC236}">
                <a16:creationId xmlns:a16="http://schemas.microsoft.com/office/drawing/2014/main" id="{8685A7EA-2166-6C94-3BBB-41FE023AE2AC}"/>
              </a:ext>
            </a:extLst>
          </p:cNvPr>
          <p:cNvSpPr/>
          <p:nvPr/>
        </p:nvSpPr>
        <p:spPr>
          <a:xfrm>
            <a:off x="521134" y="9192870"/>
            <a:ext cx="3558666" cy="1102757"/>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 light bulb with a puzzle piece missing&#10;&#10;Description automatically generated">
            <a:extLst>
              <a:ext uri="{FF2B5EF4-FFF2-40B4-BE49-F238E27FC236}">
                <a16:creationId xmlns:a16="http://schemas.microsoft.com/office/drawing/2014/main" id="{54B5E01D-3452-41CB-DB42-818627F7BA83}"/>
              </a:ext>
            </a:extLst>
          </p:cNvPr>
          <p:cNvPicPr>
            <a:picLocks noChangeAspect="1"/>
          </p:cNvPicPr>
          <p:nvPr/>
        </p:nvPicPr>
        <p:blipFill>
          <a:blip r:embed="rId5"/>
          <a:stretch>
            <a:fillRect/>
          </a:stretch>
        </p:blipFill>
        <p:spPr>
          <a:xfrm>
            <a:off x="3589626" y="9707874"/>
            <a:ext cx="485479" cy="527618"/>
          </a:xfrm>
          <a:prstGeom prst="rect">
            <a:avLst/>
          </a:prstGeom>
        </p:spPr>
      </p:pic>
    </p:spTree>
    <p:extLst>
      <p:ext uri="{BB962C8B-B14F-4D97-AF65-F5344CB8AC3E}">
        <p14:creationId xmlns:p14="http://schemas.microsoft.com/office/powerpoint/2010/main" val="299326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96256513-5940-4DA4-89E5-31F40E24E9FE}"/>
              </a:ext>
            </a:extLst>
          </p:cNvPr>
          <p:cNvGraphicFramePr>
            <a:graphicFrameLocks noGrp="1"/>
          </p:cNvGraphicFramePr>
          <p:nvPr>
            <p:ph idx="1"/>
            <p:extLst>
              <p:ext uri="{D42A27DB-BD31-4B8C-83A1-F6EECF244321}">
                <p14:modId xmlns:p14="http://schemas.microsoft.com/office/powerpoint/2010/main" val="456878923"/>
              </p:ext>
            </p:extLst>
          </p:nvPr>
        </p:nvGraphicFramePr>
        <p:xfrm>
          <a:off x="239404" y="676009"/>
          <a:ext cx="7013276" cy="2703684"/>
        </p:xfrm>
        <a:graphic>
          <a:graphicData uri="http://schemas.openxmlformats.org/drawingml/2006/table">
            <a:tbl>
              <a:tblPr firstRow="1" bandRow="1">
                <a:tableStyleId>{5C22544A-7EE6-4342-B048-85BDC9FD1C3A}</a:tableStyleId>
              </a:tblPr>
              <a:tblGrid>
                <a:gridCol w="1232044">
                  <a:extLst>
                    <a:ext uri="{9D8B030D-6E8A-4147-A177-3AD203B41FA5}">
                      <a16:colId xmlns:a16="http://schemas.microsoft.com/office/drawing/2014/main" val="1594398280"/>
                    </a:ext>
                  </a:extLst>
                </a:gridCol>
                <a:gridCol w="2517769">
                  <a:extLst>
                    <a:ext uri="{9D8B030D-6E8A-4147-A177-3AD203B41FA5}">
                      <a16:colId xmlns:a16="http://schemas.microsoft.com/office/drawing/2014/main" val="1277682377"/>
                    </a:ext>
                  </a:extLst>
                </a:gridCol>
                <a:gridCol w="1076769">
                  <a:extLst>
                    <a:ext uri="{9D8B030D-6E8A-4147-A177-3AD203B41FA5}">
                      <a16:colId xmlns:a16="http://schemas.microsoft.com/office/drawing/2014/main" val="3243508987"/>
                    </a:ext>
                  </a:extLst>
                </a:gridCol>
                <a:gridCol w="2186694">
                  <a:extLst>
                    <a:ext uri="{9D8B030D-6E8A-4147-A177-3AD203B41FA5}">
                      <a16:colId xmlns:a16="http://schemas.microsoft.com/office/drawing/2014/main" val="3560789372"/>
                    </a:ext>
                  </a:extLst>
                </a:gridCol>
              </a:tblGrid>
              <a:tr h="195310">
                <a:tc gridSpan="4">
                  <a:txBody>
                    <a:bodyPr/>
                    <a:lstStyle/>
                    <a:p>
                      <a:pPr algn="ctr"/>
                      <a:r>
                        <a:rPr lang="en-GB" sz="1100">
                          <a:latin typeface="Comic Sans MS" panose="030F0702030302020204" pitchFamily="66" charset="0"/>
                        </a:rPr>
                        <a:t>Vocabulary</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75886492"/>
                  </a:ext>
                </a:extLst>
              </a:tr>
              <a:tr h="195310">
                <a:tc>
                  <a:txBody>
                    <a:bodyPr/>
                    <a:lstStyle/>
                    <a:p>
                      <a:pPr algn="l"/>
                      <a:r>
                        <a:rPr lang="en-GB" sz="1050">
                          <a:latin typeface="Comic Sans MS" panose="030F0702030302020204" pitchFamily="66" charset="0"/>
                        </a:rPr>
                        <a:t>appliances</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energy</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5946599"/>
                  </a:ext>
                </a:extLst>
              </a:tr>
              <a:tr h="195310">
                <a:tc>
                  <a:txBody>
                    <a:bodyPr/>
                    <a:lstStyle/>
                    <a:p>
                      <a:pPr algn="l"/>
                      <a:r>
                        <a:rPr lang="en-GB" sz="1050">
                          <a:latin typeface="Comic Sans MS" panose="030F0702030302020204" pitchFamily="66" charset="0"/>
                        </a:rPr>
                        <a:t>battery</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fuel</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6692843"/>
                  </a:ext>
                </a:extLst>
              </a:tr>
              <a:tr h="195310">
                <a:tc>
                  <a:txBody>
                    <a:bodyPr/>
                    <a:lstStyle/>
                    <a:p>
                      <a:pPr algn="l"/>
                      <a:r>
                        <a:rPr lang="en-GB" sz="1050">
                          <a:latin typeface="Comic Sans MS" panose="030F0702030302020204" pitchFamily="66" charset="0"/>
                        </a:rPr>
                        <a:t>bulb</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generate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4376400"/>
                  </a:ext>
                </a:extLst>
              </a:tr>
              <a:tr h="195310">
                <a:tc>
                  <a:txBody>
                    <a:bodyPr/>
                    <a:lstStyle/>
                    <a:p>
                      <a:pPr algn="l"/>
                      <a:r>
                        <a:rPr lang="en-GB" sz="1050">
                          <a:latin typeface="Comic Sans MS" panose="030F0702030302020204" pitchFamily="66" charset="0"/>
                        </a:rPr>
                        <a:t>buzzer</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insulator</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5048414"/>
                  </a:ext>
                </a:extLst>
              </a:tr>
              <a:tr h="195310">
                <a:tc>
                  <a:txBody>
                    <a:bodyPr/>
                    <a:lstStyle/>
                    <a:p>
                      <a:pPr algn="l"/>
                      <a:r>
                        <a:rPr lang="en-GB" sz="1050">
                          <a:latin typeface="Comic Sans MS" panose="030F0702030302020204" pitchFamily="66" charset="0"/>
                        </a:rPr>
                        <a:t>circuit</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mains</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98229048"/>
                  </a:ext>
                </a:extLst>
              </a:tr>
              <a:tr h="195310">
                <a:tc>
                  <a:txBody>
                    <a:bodyPr/>
                    <a:lstStyle/>
                    <a:p>
                      <a:pPr algn="l"/>
                      <a:r>
                        <a:rPr lang="en-GB" sz="1050">
                          <a:latin typeface="Comic Sans MS" panose="030F0702030302020204" pitchFamily="66" charset="0"/>
                        </a:rPr>
                        <a:t>component</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motor</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6975236"/>
                  </a:ext>
                </a:extLst>
              </a:tr>
              <a:tr h="195310">
                <a:tc>
                  <a:txBody>
                    <a:bodyPr/>
                    <a:lstStyle/>
                    <a:p>
                      <a:pPr algn="l"/>
                      <a:r>
                        <a:rPr lang="en-GB" sz="1050">
                          <a:latin typeface="Comic Sans MS" panose="030F0702030302020204" pitchFamily="66" charset="0"/>
                        </a:rPr>
                        <a:t>cell</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power</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3772354"/>
                  </a:ext>
                </a:extLst>
              </a:tr>
              <a:tr h="195310">
                <a:tc>
                  <a:txBody>
                    <a:bodyPr/>
                    <a:lstStyle/>
                    <a:p>
                      <a:pPr algn="l"/>
                      <a:r>
                        <a:rPr lang="en-GB" sz="1050">
                          <a:latin typeface="Comic Sans MS" panose="030F0702030302020204" pitchFamily="66" charset="0"/>
                        </a:rPr>
                        <a:t>conductor</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source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7126971"/>
                  </a:ext>
                </a:extLst>
              </a:tr>
              <a:tr h="195310">
                <a:tc>
                  <a:txBody>
                    <a:bodyPr/>
                    <a:lstStyle/>
                    <a:p>
                      <a:pPr algn="l"/>
                      <a:r>
                        <a:rPr lang="en-GB" sz="1050">
                          <a:latin typeface="Comic Sans MS" panose="030F0702030302020204" pitchFamily="66" charset="0"/>
                        </a:rPr>
                        <a:t>current</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switch</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9364416"/>
                  </a:ext>
                </a:extLst>
              </a:tr>
              <a:tr h="195310">
                <a:tc>
                  <a:txBody>
                    <a:bodyPr/>
                    <a:lstStyle/>
                    <a:p>
                      <a:pPr algn="l"/>
                      <a:r>
                        <a:rPr lang="en-GB" sz="1050">
                          <a:latin typeface="Comic Sans MS" panose="030F0702030302020204" pitchFamily="66" charset="0"/>
                        </a:rPr>
                        <a:t>device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GB" sz="1050">
                          <a:latin typeface="Comic Sans MS" panose="030F0702030302020204" pitchFamily="66" charset="0"/>
                        </a:rPr>
                        <a:t>wires</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1855099"/>
                  </a:ext>
                </a:extLst>
              </a:tr>
              <a:tr h="195310">
                <a:tc>
                  <a:txBody>
                    <a:bodyPr/>
                    <a:lstStyle/>
                    <a:p>
                      <a:pPr algn="l"/>
                      <a:r>
                        <a:rPr lang="en-GB" sz="1050">
                          <a:latin typeface="Comic Sans MS" panose="030F0702030302020204" pitchFamily="66" charset="0"/>
                        </a:rPr>
                        <a:t>electricity</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2807875"/>
                  </a:ext>
                </a:extLst>
              </a:tr>
            </a:tbl>
          </a:graphicData>
        </a:graphic>
      </p:graphicFrame>
      <p:sp>
        <p:nvSpPr>
          <p:cNvPr id="10" name="TextBox 9">
            <a:extLst>
              <a:ext uri="{FF2B5EF4-FFF2-40B4-BE49-F238E27FC236}">
                <a16:creationId xmlns:a16="http://schemas.microsoft.com/office/drawing/2014/main" id="{F4966FE5-9DF5-4990-A736-1C8494DC636F}"/>
              </a:ext>
            </a:extLst>
          </p:cNvPr>
          <p:cNvSpPr txBox="1"/>
          <p:nvPr/>
        </p:nvSpPr>
        <p:spPr>
          <a:xfrm>
            <a:off x="239404" y="209843"/>
            <a:ext cx="4947521" cy="657552"/>
          </a:xfrm>
          <a:prstGeom prst="rect">
            <a:avLst/>
          </a:prstGeom>
          <a:noFill/>
        </p:spPr>
        <p:txBody>
          <a:bodyPr wrap="square" rtlCol="0">
            <a:spAutoFit/>
          </a:bodyPr>
          <a:lstStyle/>
          <a:p>
            <a:r>
              <a:rPr lang="en-GB" sz="1200">
                <a:latin typeface="Comic Sans MS" panose="030F0702030302020204" pitchFamily="66" charset="0"/>
              </a:rPr>
              <a:t>Year 4 Term 2		      </a:t>
            </a:r>
            <a:r>
              <a:rPr lang="en-GB" sz="1200" b="1">
                <a:latin typeface="Comic Sans MS" panose="030F0702030302020204" pitchFamily="66" charset="0"/>
              </a:rPr>
              <a:t>Science</a:t>
            </a:r>
            <a:endParaRPr lang="en-GB" sz="1200">
              <a:latin typeface="Comic Sans MS" panose="030F0702030302020204" pitchFamily="66" charset="0"/>
            </a:endParaRPr>
          </a:p>
          <a:p>
            <a:r>
              <a:rPr lang="en-GB" sz="1200" u="sng">
                <a:latin typeface="Comic Sans MS" panose="030F0702030302020204" pitchFamily="66" charset="0"/>
              </a:rPr>
              <a:t>Electricity</a:t>
            </a:r>
            <a:endParaRPr lang="en-GB" sz="1200">
              <a:latin typeface="Comic Sans MS" panose="030F0702030302020204" pitchFamily="66" charset="0"/>
            </a:endParaRPr>
          </a:p>
          <a:p>
            <a:endParaRPr lang="en-GB" sz="1273"/>
          </a:p>
        </p:txBody>
      </p:sp>
      <p:graphicFrame>
        <p:nvGraphicFramePr>
          <p:cNvPr id="14" name="Content Placeholder 8">
            <a:extLst>
              <a:ext uri="{FF2B5EF4-FFF2-40B4-BE49-F238E27FC236}">
                <a16:creationId xmlns:a16="http://schemas.microsoft.com/office/drawing/2014/main" id="{04720795-6366-40A1-84F8-F5EA1D86E419}"/>
              </a:ext>
            </a:extLst>
          </p:cNvPr>
          <p:cNvGraphicFramePr>
            <a:graphicFrameLocks/>
          </p:cNvGraphicFramePr>
          <p:nvPr>
            <p:extLst>
              <p:ext uri="{D42A27DB-BD31-4B8C-83A1-F6EECF244321}">
                <p14:modId xmlns:p14="http://schemas.microsoft.com/office/powerpoint/2010/main" val="233268261"/>
              </p:ext>
            </p:extLst>
          </p:nvPr>
        </p:nvGraphicFramePr>
        <p:xfrm>
          <a:off x="239404" y="3605615"/>
          <a:ext cx="2270531" cy="1238417"/>
        </p:xfrm>
        <a:graphic>
          <a:graphicData uri="http://schemas.openxmlformats.org/drawingml/2006/table">
            <a:tbl>
              <a:tblPr firstRow="1" bandRow="1">
                <a:tableStyleId>{5C22544A-7EE6-4342-B048-85BDC9FD1C3A}</a:tableStyleId>
              </a:tblPr>
              <a:tblGrid>
                <a:gridCol w="2270531">
                  <a:extLst>
                    <a:ext uri="{9D8B030D-6E8A-4147-A177-3AD203B41FA5}">
                      <a16:colId xmlns:a16="http://schemas.microsoft.com/office/drawing/2014/main" val="1594398280"/>
                    </a:ext>
                  </a:extLst>
                </a:gridCol>
              </a:tblGrid>
              <a:tr h="174865">
                <a:tc>
                  <a:txBody>
                    <a:bodyPr/>
                    <a:lstStyle/>
                    <a:p>
                      <a:pPr algn="l"/>
                      <a:r>
                        <a:rPr lang="en-GB" sz="1100">
                          <a:solidFill>
                            <a:schemeClr val="tx1"/>
                          </a:solidFill>
                          <a:latin typeface="Comic Sans MS" panose="030F0702030302020204" pitchFamily="66" charset="0"/>
                        </a:rPr>
                        <a:t>Already, I can…</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775886492"/>
                  </a:ext>
                </a:extLst>
              </a:tr>
              <a:tr h="1006125">
                <a:tc>
                  <a:txBody>
                    <a:bodyPr/>
                    <a:lstStyle/>
                    <a:p>
                      <a:pPr algn="l">
                        <a:lnSpc>
                          <a:spcPct val="106000"/>
                        </a:lnSpc>
                        <a:spcAft>
                          <a:spcPts val="800"/>
                        </a:spcAft>
                      </a:pPr>
                      <a:r>
                        <a:rPr lang="en-GB" sz="1000">
                          <a:effectLst/>
                          <a:latin typeface="Comic Sans MS"/>
                          <a:ea typeface="Calibri"/>
                          <a:cs typeface="Times New Roman"/>
                        </a:rPr>
                        <a:t>… notice that light is reflected from surfaces.</a:t>
                      </a:r>
                    </a:p>
                    <a:p>
                      <a:pPr lvl="0" algn="l">
                        <a:lnSpc>
                          <a:spcPct val="106000"/>
                        </a:lnSpc>
                        <a:spcAft>
                          <a:spcPts val="800"/>
                        </a:spcAft>
                        <a:buNone/>
                      </a:pPr>
                      <a:r>
                        <a:rPr lang="en-GB" sz="1000">
                          <a:effectLst/>
                          <a:latin typeface="Comic Sans MS"/>
                          <a:ea typeface="Calibri"/>
                          <a:cs typeface="Times New Roman"/>
                        </a:rPr>
                        <a:t>… explain that light is a form of energy and travels.</a:t>
                      </a: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5" name="Content Placeholder 8">
            <a:extLst>
              <a:ext uri="{FF2B5EF4-FFF2-40B4-BE49-F238E27FC236}">
                <a16:creationId xmlns:a16="http://schemas.microsoft.com/office/drawing/2014/main" id="{3D0E15FC-8D01-4EF9-84EB-8413073E313F}"/>
              </a:ext>
            </a:extLst>
          </p:cNvPr>
          <p:cNvGraphicFramePr>
            <a:graphicFrameLocks/>
          </p:cNvGraphicFramePr>
          <p:nvPr>
            <p:extLst>
              <p:ext uri="{D42A27DB-BD31-4B8C-83A1-F6EECF244321}">
                <p14:modId xmlns:p14="http://schemas.microsoft.com/office/powerpoint/2010/main" val="1532834704"/>
              </p:ext>
            </p:extLst>
          </p:nvPr>
        </p:nvGraphicFramePr>
        <p:xfrm>
          <a:off x="2700302" y="3421065"/>
          <a:ext cx="4434835" cy="2520791"/>
        </p:xfrm>
        <a:graphic>
          <a:graphicData uri="http://schemas.openxmlformats.org/drawingml/2006/table">
            <a:tbl>
              <a:tblPr firstRow="1" bandRow="1">
                <a:tableStyleId>{5C22544A-7EE6-4342-B048-85BDC9FD1C3A}</a:tableStyleId>
              </a:tblPr>
              <a:tblGrid>
                <a:gridCol w="4434835">
                  <a:extLst>
                    <a:ext uri="{9D8B030D-6E8A-4147-A177-3AD203B41FA5}">
                      <a16:colId xmlns:a16="http://schemas.microsoft.com/office/drawing/2014/main" val="1594398280"/>
                    </a:ext>
                  </a:extLst>
                </a:gridCol>
              </a:tblGrid>
              <a:tr h="267684">
                <a:tc>
                  <a:txBody>
                    <a:bodyPr/>
                    <a:lstStyle/>
                    <a:p>
                      <a:pPr algn="l"/>
                      <a:r>
                        <a:rPr lang="en-GB" sz="1100">
                          <a:solidFill>
                            <a:schemeClr val="tx1"/>
                          </a:solidFill>
                          <a:latin typeface="Comic Sans MS" panose="030F0702030302020204" pitchFamily="66" charset="0"/>
                        </a:rPr>
                        <a:t>Can I…</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775886492"/>
                  </a:ext>
                </a:extLst>
              </a:tr>
              <a:tr h="1631651">
                <a:tc>
                  <a:txBody>
                    <a:bodyPr/>
                    <a:lstStyle/>
                    <a:p>
                      <a:pPr algn="l">
                        <a:lnSpc>
                          <a:spcPct val="106000"/>
                        </a:lnSpc>
                        <a:spcAft>
                          <a:spcPts val="0"/>
                        </a:spcAft>
                      </a:pPr>
                      <a:r>
                        <a:rPr lang="en-GB" sz="1000">
                          <a:effectLst/>
                          <a:latin typeface="Comic Sans MS"/>
                          <a:ea typeface="Calibri"/>
                          <a:cs typeface="Times New Roman"/>
                        </a:rPr>
                        <a:t>Can I explain where electricity comes from and what it is used for?</a:t>
                      </a:r>
                      <a:endParaRPr lang="en-GB" sz="1000" kern="1200">
                        <a:solidFill>
                          <a:schemeClr val="dk1"/>
                        </a:solidFill>
                        <a:effectLst/>
                        <a:latin typeface="Comic Sans MS"/>
                        <a:ea typeface="Calibri"/>
                        <a:cs typeface="Times New Roman"/>
                      </a:endParaRPr>
                    </a:p>
                    <a:p>
                      <a:pPr algn="l">
                        <a:lnSpc>
                          <a:spcPct val="106000"/>
                        </a:lnSpc>
                        <a:spcAft>
                          <a:spcPts val="0"/>
                        </a:spcAft>
                      </a:pPr>
                      <a:r>
                        <a:rPr lang="en-GB" sz="1000" kern="1200">
                          <a:solidFill>
                            <a:srgbClr val="0070C0"/>
                          </a:solidFill>
                          <a:effectLst/>
                          <a:latin typeface="Comic Sans MS"/>
                          <a:ea typeface="+mn-ea"/>
                          <a:cs typeface="+mn-cs"/>
                        </a:rPr>
                        <a:t>Can I make systematic and careful observations to classify and group?</a:t>
                      </a:r>
                    </a:p>
                    <a:p>
                      <a:pPr algn="l">
                        <a:lnSpc>
                          <a:spcPct val="106000"/>
                        </a:lnSpc>
                        <a:spcAft>
                          <a:spcPts val="0"/>
                        </a:spcAft>
                      </a:pPr>
                      <a:r>
                        <a:rPr lang="en-GB" sz="1000" kern="1200">
                          <a:solidFill>
                            <a:schemeClr val="dk1"/>
                          </a:solidFill>
                          <a:effectLst/>
                          <a:latin typeface="Comic Sans MS"/>
                          <a:ea typeface="+mn-ea"/>
                          <a:cs typeface="+mn-cs"/>
                        </a:rPr>
                        <a:t>Can I construct a simple series circuit?</a:t>
                      </a:r>
                    </a:p>
                    <a:p>
                      <a:pPr algn="l">
                        <a:lnSpc>
                          <a:spcPct val="106000"/>
                        </a:lnSpc>
                        <a:spcAft>
                          <a:spcPts val="0"/>
                        </a:spcAft>
                      </a:pPr>
                      <a:r>
                        <a:rPr lang="en-GB" sz="1000" kern="1200">
                          <a:solidFill>
                            <a:srgbClr val="0070C0"/>
                          </a:solidFill>
                          <a:effectLst/>
                          <a:latin typeface="Comic Sans MS"/>
                          <a:ea typeface="+mn-ea"/>
                          <a:cs typeface="+mn-cs"/>
                        </a:rPr>
                        <a:t>Can I set up a simple, practical investigation and verbally report my findings?</a:t>
                      </a:r>
                    </a:p>
                    <a:p>
                      <a:pPr algn="l">
                        <a:lnSpc>
                          <a:spcPct val="106000"/>
                        </a:lnSpc>
                        <a:spcAft>
                          <a:spcPts val="0"/>
                        </a:spcAft>
                      </a:pPr>
                      <a:r>
                        <a:rPr lang="en-GB" sz="1000" kern="1200">
                          <a:solidFill>
                            <a:schemeClr val="dk1"/>
                          </a:solidFill>
                          <a:effectLst/>
                          <a:latin typeface="Comic Sans MS"/>
                          <a:ea typeface="+mn-ea"/>
                          <a:cs typeface="+mn-cs"/>
                        </a:rPr>
                        <a:t>Can I explain how a switch works?</a:t>
                      </a:r>
                    </a:p>
                    <a:p>
                      <a:pPr algn="l">
                        <a:lnSpc>
                          <a:spcPct val="106000"/>
                        </a:lnSpc>
                        <a:spcAft>
                          <a:spcPts val="0"/>
                        </a:spcAft>
                      </a:pPr>
                      <a:r>
                        <a:rPr lang="en-GB" sz="1000" kern="1200">
                          <a:solidFill>
                            <a:srgbClr val="0070C0"/>
                          </a:solidFill>
                          <a:effectLst/>
                          <a:latin typeface="Comic Sans MS"/>
                          <a:ea typeface="+mn-ea"/>
                          <a:cs typeface="+mn-cs"/>
                        </a:rPr>
                        <a:t>Can I use straightforward scientific evidence to answer questions?</a:t>
                      </a:r>
                    </a:p>
                    <a:p>
                      <a:pPr algn="l">
                        <a:lnSpc>
                          <a:spcPct val="106000"/>
                        </a:lnSpc>
                        <a:spcAft>
                          <a:spcPts val="0"/>
                        </a:spcAft>
                      </a:pPr>
                      <a:r>
                        <a:rPr lang="en-GB" sz="1000" kern="1200">
                          <a:solidFill>
                            <a:schemeClr val="dk1"/>
                          </a:solidFill>
                          <a:effectLst/>
                          <a:latin typeface="Comic Sans MS"/>
                          <a:ea typeface="+mn-ea"/>
                          <a:cs typeface="+mn-cs"/>
                        </a:rPr>
                        <a:t>Can I explore what material is the best conductor of electricity?</a:t>
                      </a:r>
                    </a:p>
                    <a:p>
                      <a:pPr algn="l">
                        <a:lnSpc>
                          <a:spcPct val="106000"/>
                        </a:lnSpc>
                        <a:spcAft>
                          <a:spcPts val="0"/>
                        </a:spcAft>
                      </a:pPr>
                      <a:r>
                        <a:rPr lang="en-GB" sz="1000" kern="1200">
                          <a:solidFill>
                            <a:srgbClr val="0070C0"/>
                          </a:solidFill>
                          <a:effectLst/>
                          <a:latin typeface="Comic Sans MS"/>
                          <a:ea typeface="+mn-ea"/>
                          <a:cs typeface="+mn-cs"/>
                        </a:rPr>
                        <a:t>Can I set up a comparative test and use my results to draw simple conclusions?</a:t>
                      </a:r>
                    </a:p>
                    <a:p>
                      <a:pPr algn="l">
                        <a:lnSpc>
                          <a:spcPct val="106000"/>
                        </a:lnSpc>
                        <a:spcAft>
                          <a:spcPts val="0"/>
                        </a:spcAft>
                      </a:pPr>
                      <a:r>
                        <a:rPr lang="en-GB" sz="1000" kern="1200">
                          <a:solidFill>
                            <a:schemeClr val="dk1"/>
                          </a:solidFill>
                          <a:effectLst/>
                          <a:latin typeface="Comic Sans MS"/>
                          <a:ea typeface="+mn-ea"/>
                          <a:cs typeface="+mn-cs"/>
                        </a:rPr>
                        <a:t>Can I explain what components are needed to make a working circuit?</a:t>
                      </a:r>
                    </a:p>
                    <a:p>
                      <a:pPr algn="l">
                        <a:lnSpc>
                          <a:spcPct val="106000"/>
                        </a:lnSpc>
                        <a:spcAft>
                          <a:spcPts val="0"/>
                        </a:spcAft>
                      </a:pPr>
                      <a:r>
                        <a:rPr lang="en-GB" sz="1000" kern="1200">
                          <a:solidFill>
                            <a:srgbClr val="0070C0"/>
                          </a:solidFill>
                          <a:effectLst/>
                          <a:latin typeface="Comic Sans MS"/>
                          <a:ea typeface="+mn-ea"/>
                          <a:cs typeface="+mn-cs"/>
                        </a:rPr>
                        <a:t>Can I use scientific language to design diagrams and create functional objects?</a:t>
                      </a:r>
                    </a:p>
                    <a:p>
                      <a:pPr algn="l">
                        <a:lnSpc>
                          <a:spcPct val="106000"/>
                        </a:lnSpc>
                        <a:spcAft>
                          <a:spcPts val="0"/>
                        </a:spcAft>
                      </a:pPr>
                      <a:r>
                        <a:rPr lang="en-GB" sz="1000" kern="1200">
                          <a:solidFill>
                            <a:schemeClr val="dk1"/>
                          </a:solidFill>
                          <a:effectLst/>
                          <a:latin typeface="Comic Sans MS"/>
                          <a:ea typeface="+mn-ea"/>
                          <a:cs typeface="+mn-cs"/>
                        </a:rPr>
                        <a:t>Can I revisit and recall my learning?</a:t>
                      </a: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6" name="Content Placeholder 8">
            <a:extLst>
              <a:ext uri="{FF2B5EF4-FFF2-40B4-BE49-F238E27FC236}">
                <a16:creationId xmlns:a16="http://schemas.microsoft.com/office/drawing/2014/main" id="{FFE39B6B-0F5A-4B98-B510-3FCCCCF683E3}"/>
              </a:ext>
            </a:extLst>
          </p:cNvPr>
          <p:cNvGraphicFramePr>
            <a:graphicFrameLocks/>
          </p:cNvGraphicFramePr>
          <p:nvPr>
            <p:extLst>
              <p:ext uri="{D42A27DB-BD31-4B8C-83A1-F6EECF244321}">
                <p14:modId xmlns:p14="http://schemas.microsoft.com/office/powerpoint/2010/main" val="4042156859"/>
              </p:ext>
            </p:extLst>
          </p:nvPr>
        </p:nvGraphicFramePr>
        <p:xfrm>
          <a:off x="239403" y="6029238"/>
          <a:ext cx="7013275" cy="3878101"/>
        </p:xfrm>
        <a:graphic>
          <a:graphicData uri="http://schemas.openxmlformats.org/drawingml/2006/table">
            <a:tbl>
              <a:tblPr firstRow="1" bandRow="1">
                <a:tableStyleId>{5C22544A-7EE6-4342-B048-85BDC9FD1C3A}</a:tableStyleId>
              </a:tblPr>
              <a:tblGrid>
                <a:gridCol w="7013275">
                  <a:extLst>
                    <a:ext uri="{9D8B030D-6E8A-4147-A177-3AD203B41FA5}">
                      <a16:colId xmlns:a16="http://schemas.microsoft.com/office/drawing/2014/main" val="1594398280"/>
                    </a:ext>
                  </a:extLst>
                </a:gridCol>
              </a:tblGrid>
              <a:tr h="250264">
                <a:tc>
                  <a:txBody>
                    <a:bodyPr/>
                    <a:lstStyle/>
                    <a:p>
                      <a:pPr algn="l"/>
                      <a:r>
                        <a:rPr lang="en-GB" sz="1100">
                          <a:solidFill>
                            <a:schemeClr val="tx1"/>
                          </a:solidFill>
                          <a:latin typeface="Comic Sans MS" panose="030F0702030302020204" pitchFamily="66" charset="0"/>
                        </a:rPr>
                        <a:t>My sticky knowledge…</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5B31"/>
                    </a:solidFill>
                  </a:tcPr>
                </a:tc>
                <a:extLst>
                  <a:ext uri="{0D108BD9-81ED-4DB2-BD59-A6C34878D82A}">
                    <a16:rowId xmlns:a16="http://schemas.microsoft.com/office/drawing/2014/main" val="1775886492"/>
                  </a:ext>
                </a:extLst>
              </a:tr>
              <a:tr h="3627837">
                <a:tc>
                  <a:txBody>
                    <a:bodyPr/>
                    <a:lstStyle/>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pic>
        <p:nvPicPr>
          <p:cNvPr id="3" name="Picture 2">
            <a:extLst>
              <a:ext uri="{FF2B5EF4-FFF2-40B4-BE49-F238E27FC236}">
                <a16:creationId xmlns:a16="http://schemas.microsoft.com/office/drawing/2014/main" id="{6A1570E6-28D3-9F8B-68A5-EF585C040799}"/>
              </a:ext>
            </a:extLst>
          </p:cNvPr>
          <p:cNvPicPr>
            <a:picLocks noChangeAspect="1"/>
          </p:cNvPicPr>
          <p:nvPr/>
        </p:nvPicPr>
        <p:blipFill>
          <a:blip r:embed="rId2"/>
          <a:stretch>
            <a:fillRect/>
          </a:stretch>
        </p:blipFill>
        <p:spPr>
          <a:xfrm>
            <a:off x="233365" y="6276939"/>
            <a:ext cx="5107402" cy="1708355"/>
          </a:xfrm>
          <a:prstGeom prst="rect">
            <a:avLst/>
          </a:prstGeom>
        </p:spPr>
      </p:pic>
      <p:pic>
        <p:nvPicPr>
          <p:cNvPr id="5" name="Picture 4">
            <a:extLst>
              <a:ext uri="{FF2B5EF4-FFF2-40B4-BE49-F238E27FC236}">
                <a16:creationId xmlns:a16="http://schemas.microsoft.com/office/drawing/2014/main" id="{FA79DA7C-15ED-D9AF-3A2B-9574DF2320B1}"/>
              </a:ext>
            </a:extLst>
          </p:cNvPr>
          <p:cNvPicPr>
            <a:picLocks noChangeAspect="1"/>
          </p:cNvPicPr>
          <p:nvPr/>
        </p:nvPicPr>
        <p:blipFill>
          <a:blip r:embed="rId3"/>
          <a:stretch>
            <a:fillRect/>
          </a:stretch>
        </p:blipFill>
        <p:spPr>
          <a:xfrm>
            <a:off x="494101" y="8452862"/>
            <a:ext cx="2930234" cy="1221919"/>
          </a:xfrm>
          <a:prstGeom prst="rect">
            <a:avLst/>
          </a:prstGeom>
        </p:spPr>
      </p:pic>
      <p:pic>
        <p:nvPicPr>
          <p:cNvPr id="7" name="Picture 6">
            <a:extLst>
              <a:ext uri="{FF2B5EF4-FFF2-40B4-BE49-F238E27FC236}">
                <a16:creationId xmlns:a16="http://schemas.microsoft.com/office/drawing/2014/main" id="{41F93334-A7C5-47D7-E1B5-7A9E7FD65E42}"/>
              </a:ext>
            </a:extLst>
          </p:cNvPr>
          <p:cNvPicPr>
            <a:picLocks noChangeAspect="1"/>
          </p:cNvPicPr>
          <p:nvPr/>
        </p:nvPicPr>
        <p:blipFill>
          <a:blip r:embed="rId4"/>
          <a:stretch>
            <a:fillRect/>
          </a:stretch>
        </p:blipFill>
        <p:spPr>
          <a:xfrm>
            <a:off x="3448587" y="8563108"/>
            <a:ext cx="3779839" cy="1069942"/>
          </a:xfrm>
          <a:prstGeom prst="rect">
            <a:avLst/>
          </a:prstGeom>
        </p:spPr>
      </p:pic>
      <p:sp>
        <p:nvSpPr>
          <p:cNvPr id="4" name="TextBox 1">
            <a:extLst>
              <a:ext uri="{FF2B5EF4-FFF2-40B4-BE49-F238E27FC236}">
                <a16:creationId xmlns:a16="http://schemas.microsoft.com/office/drawing/2014/main" id="{E090B4D2-D997-0FEA-3C47-EAA1F9412F04}"/>
              </a:ext>
            </a:extLst>
          </p:cNvPr>
          <p:cNvSpPr txBox="1"/>
          <p:nvPr/>
        </p:nvSpPr>
        <p:spPr>
          <a:xfrm>
            <a:off x="5471942" y="6272366"/>
            <a:ext cx="1828906" cy="1980992"/>
          </a:xfrm>
          <a:prstGeom prst="rect">
            <a:avLst/>
          </a:prstGeom>
          <a:noFill/>
          <a:ln>
            <a:solidFill>
              <a:schemeClr val="bg1"/>
            </a:solid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100" b="1">
                <a:latin typeface="Comic Sans MS"/>
              </a:rPr>
              <a:t>Big Ideas</a:t>
            </a:r>
          </a:p>
          <a:p>
            <a:r>
              <a:rPr lang="en-GB" sz="1100">
                <a:latin typeface="Comic Sans MS"/>
              </a:rPr>
              <a:t>Living and non-living things can be grouped in a variety of ways.</a:t>
            </a:r>
            <a:endParaRPr lang="en-GB"/>
          </a:p>
          <a:p>
            <a:r>
              <a:rPr lang="en-GB" sz="1100">
                <a:latin typeface="Comic Sans MS"/>
                <a:ea typeface="Calibri" panose="020F0502020204030204"/>
                <a:cs typeface="Calibri" panose="020F0502020204030204"/>
              </a:rPr>
              <a:t>Energy makes things happen and can be seen by its effects (light, sound, electricity); it can be transferred but is not used up.</a:t>
            </a:r>
          </a:p>
          <a:p>
            <a:endParaRPr lang="en-GB" sz="1273">
              <a:ea typeface="Calibri" panose="020F0502020204030204"/>
              <a:cs typeface="Calibri" panose="020F0502020204030204"/>
            </a:endParaRPr>
          </a:p>
        </p:txBody>
      </p:sp>
      <p:sp>
        <p:nvSpPr>
          <p:cNvPr id="8" name="Rectangle 7">
            <a:extLst>
              <a:ext uri="{FF2B5EF4-FFF2-40B4-BE49-F238E27FC236}">
                <a16:creationId xmlns:a16="http://schemas.microsoft.com/office/drawing/2014/main" id="{8364B362-81BF-FE6B-0998-02F1997FCEB9}"/>
              </a:ext>
            </a:extLst>
          </p:cNvPr>
          <p:cNvSpPr/>
          <p:nvPr/>
        </p:nvSpPr>
        <p:spPr>
          <a:xfrm>
            <a:off x="5323595" y="6273638"/>
            <a:ext cx="1945936" cy="2193759"/>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 light bulb with a puzzle piece missing&#10;&#10;Description automatically generated">
            <a:extLst>
              <a:ext uri="{FF2B5EF4-FFF2-40B4-BE49-F238E27FC236}">
                <a16:creationId xmlns:a16="http://schemas.microsoft.com/office/drawing/2014/main" id="{669CDAC8-6F88-1EA4-84A8-588EED379788}"/>
              </a:ext>
            </a:extLst>
          </p:cNvPr>
          <p:cNvPicPr>
            <a:picLocks noChangeAspect="1"/>
          </p:cNvPicPr>
          <p:nvPr/>
        </p:nvPicPr>
        <p:blipFill>
          <a:blip r:embed="rId5"/>
          <a:stretch>
            <a:fillRect/>
          </a:stretch>
        </p:blipFill>
        <p:spPr>
          <a:xfrm>
            <a:off x="6528190" y="7912718"/>
            <a:ext cx="485479" cy="527618"/>
          </a:xfrm>
          <a:prstGeom prst="rect">
            <a:avLst/>
          </a:prstGeom>
        </p:spPr>
      </p:pic>
    </p:spTree>
    <p:extLst>
      <p:ext uri="{BB962C8B-B14F-4D97-AF65-F5344CB8AC3E}">
        <p14:creationId xmlns:p14="http://schemas.microsoft.com/office/powerpoint/2010/main" val="430005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96256513-5940-4DA4-89E5-31F40E24E9FE}"/>
              </a:ext>
            </a:extLst>
          </p:cNvPr>
          <p:cNvGraphicFramePr>
            <a:graphicFrameLocks noGrp="1"/>
          </p:cNvGraphicFramePr>
          <p:nvPr>
            <p:ph idx="1"/>
            <p:extLst>
              <p:ext uri="{D42A27DB-BD31-4B8C-83A1-F6EECF244321}">
                <p14:modId xmlns:p14="http://schemas.microsoft.com/office/powerpoint/2010/main" val="1029625328"/>
              </p:ext>
            </p:extLst>
          </p:nvPr>
        </p:nvGraphicFramePr>
        <p:xfrm>
          <a:off x="239404" y="676009"/>
          <a:ext cx="7013276" cy="2703684"/>
        </p:xfrm>
        <a:graphic>
          <a:graphicData uri="http://schemas.openxmlformats.org/drawingml/2006/table">
            <a:tbl>
              <a:tblPr firstRow="1" bandRow="1">
                <a:tableStyleId>{5C22544A-7EE6-4342-B048-85BDC9FD1C3A}</a:tableStyleId>
              </a:tblPr>
              <a:tblGrid>
                <a:gridCol w="1232044">
                  <a:extLst>
                    <a:ext uri="{9D8B030D-6E8A-4147-A177-3AD203B41FA5}">
                      <a16:colId xmlns:a16="http://schemas.microsoft.com/office/drawing/2014/main" val="1594398280"/>
                    </a:ext>
                  </a:extLst>
                </a:gridCol>
                <a:gridCol w="5781232">
                  <a:extLst>
                    <a:ext uri="{9D8B030D-6E8A-4147-A177-3AD203B41FA5}">
                      <a16:colId xmlns:a16="http://schemas.microsoft.com/office/drawing/2014/main" val="1277682377"/>
                    </a:ext>
                  </a:extLst>
                </a:gridCol>
              </a:tblGrid>
              <a:tr h="195310">
                <a:tc gridSpan="2">
                  <a:txBody>
                    <a:bodyPr/>
                    <a:lstStyle/>
                    <a:p>
                      <a:pPr algn="ctr"/>
                      <a:r>
                        <a:rPr lang="en-GB" sz="1100">
                          <a:latin typeface="Comic Sans MS" panose="030F0702030302020204" pitchFamily="66" charset="0"/>
                        </a:rPr>
                        <a:t>Vocabulary</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endParaRPr lang="en-GB"/>
                    </a:p>
                  </a:txBody>
                  <a:tcPr/>
                </a:tc>
                <a:extLst>
                  <a:ext uri="{0D108BD9-81ED-4DB2-BD59-A6C34878D82A}">
                    <a16:rowId xmlns:a16="http://schemas.microsoft.com/office/drawing/2014/main" val="1775886492"/>
                  </a:ext>
                </a:extLst>
              </a:tr>
              <a:tr h="195310">
                <a:tc>
                  <a:txBody>
                    <a:bodyPr/>
                    <a:lstStyle/>
                    <a:p>
                      <a:pPr algn="l"/>
                      <a:r>
                        <a:rPr lang="en-GB" sz="1050">
                          <a:latin typeface="Comic Sans MS" panose="030F0702030302020204" pitchFamily="66" charset="0"/>
                        </a:rPr>
                        <a:t>sound</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5946599"/>
                  </a:ext>
                </a:extLst>
              </a:tr>
              <a:tr h="195310">
                <a:tc>
                  <a:txBody>
                    <a:bodyPr/>
                    <a:lstStyle/>
                    <a:p>
                      <a:pPr algn="l"/>
                      <a:r>
                        <a:rPr lang="en-GB" sz="1050">
                          <a:latin typeface="Comic Sans MS" panose="030F0702030302020204" pitchFamily="66" charset="0"/>
                        </a:rPr>
                        <a:t>vibrations</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6692843"/>
                  </a:ext>
                </a:extLst>
              </a:tr>
              <a:tr h="195310">
                <a:tc>
                  <a:txBody>
                    <a:bodyPr/>
                    <a:lstStyle/>
                    <a:p>
                      <a:pPr algn="l"/>
                      <a:r>
                        <a:rPr lang="en-GB" sz="1050">
                          <a:latin typeface="Comic Sans MS" panose="030F0702030302020204" pitchFamily="66" charset="0"/>
                        </a:rPr>
                        <a:t>medium</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4376400"/>
                  </a:ext>
                </a:extLst>
              </a:tr>
              <a:tr h="195310">
                <a:tc>
                  <a:txBody>
                    <a:bodyPr/>
                    <a:lstStyle/>
                    <a:p>
                      <a:pPr algn="l"/>
                      <a:r>
                        <a:rPr lang="en-GB" sz="1050">
                          <a:latin typeface="Comic Sans MS" panose="030F0702030302020204" pitchFamily="66" charset="0"/>
                        </a:rPr>
                        <a:t>volume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5048414"/>
                  </a:ext>
                </a:extLst>
              </a:tr>
              <a:tr h="195310">
                <a:tc>
                  <a:txBody>
                    <a:bodyPr/>
                    <a:lstStyle/>
                    <a:p>
                      <a:pPr algn="l"/>
                      <a:r>
                        <a:rPr lang="en-GB" sz="1050">
                          <a:latin typeface="Comic Sans MS" panose="030F0702030302020204" pitchFamily="66" charset="0"/>
                        </a:rPr>
                        <a:t>distance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98229048"/>
                  </a:ext>
                </a:extLst>
              </a:tr>
              <a:tr h="195310">
                <a:tc>
                  <a:txBody>
                    <a:bodyPr/>
                    <a:lstStyle/>
                    <a:p>
                      <a:pPr algn="l"/>
                      <a:r>
                        <a:rPr lang="en-GB" sz="1050">
                          <a:latin typeface="Comic Sans MS" panose="030F0702030302020204" pitchFamily="66" charset="0"/>
                        </a:rPr>
                        <a:t>decrease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6975236"/>
                  </a:ext>
                </a:extLst>
              </a:tr>
              <a:tr h="195310">
                <a:tc>
                  <a:txBody>
                    <a:bodyPr/>
                    <a:lstStyle/>
                    <a:p>
                      <a:pPr algn="l"/>
                      <a:r>
                        <a:rPr lang="en-GB" sz="1050">
                          <a:latin typeface="Comic Sans MS" panose="030F0702030302020204" pitchFamily="66" charset="0"/>
                        </a:rPr>
                        <a:t>insulator</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3772354"/>
                  </a:ext>
                </a:extLst>
              </a:tr>
              <a:tr h="195310">
                <a:tc>
                  <a:txBody>
                    <a:bodyPr/>
                    <a:lstStyle/>
                    <a:p>
                      <a:pPr algn="l"/>
                      <a:r>
                        <a:rPr lang="en-GB" sz="1050">
                          <a:latin typeface="Comic Sans MS" panose="030F0702030302020204" pitchFamily="66" charset="0"/>
                        </a:rPr>
                        <a:t>energy </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7126971"/>
                  </a:ext>
                </a:extLst>
              </a:tr>
              <a:tr h="195310">
                <a:tc>
                  <a:txBody>
                    <a:bodyPr/>
                    <a:lstStyle/>
                    <a:p>
                      <a:pPr algn="l"/>
                      <a:r>
                        <a:rPr lang="en-GB" sz="1050">
                          <a:latin typeface="Comic Sans MS" panose="030F0702030302020204" pitchFamily="66" charset="0"/>
                        </a:rPr>
                        <a:t>sound wave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9364416"/>
                  </a:ext>
                </a:extLst>
              </a:tr>
              <a:tr h="195310">
                <a:tc>
                  <a:txBody>
                    <a:bodyPr/>
                    <a:lstStyle/>
                    <a:p>
                      <a:pPr algn="l"/>
                      <a:r>
                        <a:rPr lang="en-GB" sz="1050">
                          <a:latin typeface="Comic Sans MS" panose="030F0702030302020204" pitchFamily="66" charset="0"/>
                        </a:rPr>
                        <a:t>source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1855099"/>
                  </a:ext>
                </a:extLst>
              </a:tr>
              <a:tr h="195310">
                <a:tc>
                  <a:txBody>
                    <a:bodyPr/>
                    <a:lstStyle/>
                    <a:p>
                      <a:pPr algn="l"/>
                      <a:r>
                        <a:rPr lang="en-GB" sz="1050">
                          <a:latin typeface="Comic Sans MS" panose="030F0702030302020204" pitchFamily="66" charset="0"/>
                        </a:rPr>
                        <a:t>pitch</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2807875"/>
                  </a:ext>
                </a:extLst>
              </a:tr>
            </a:tbl>
          </a:graphicData>
        </a:graphic>
      </p:graphicFrame>
      <p:sp>
        <p:nvSpPr>
          <p:cNvPr id="10" name="TextBox 9">
            <a:extLst>
              <a:ext uri="{FF2B5EF4-FFF2-40B4-BE49-F238E27FC236}">
                <a16:creationId xmlns:a16="http://schemas.microsoft.com/office/drawing/2014/main" id="{F4966FE5-9DF5-4990-A736-1C8494DC636F}"/>
              </a:ext>
            </a:extLst>
          </p:cNvPr>
          <p:cNvSpPr txBox="1"/>
          <p:nvPr/>
        </p:nvSpPr>
        <p:spPr>
          <a:xfrm>
            <a:off x="239404" y="209843"/>
            <a:ext cx="4947521" cy="657552"/>
          </a:xfrm>
          <a:prstGeom prst="rect">
            <a:avLst/>
          </a:prstGeom>
          <a:noFill/>
        </p:spPr>
        <p:txBody>
          <a:bodyPr wrap="square" rtlCol="0">
            <a:spAutoFit/>
          </a:bodyPr>
          <a:lstStyle/>
          <a:p>
            <a:r>
              <a:rPr lang="en-GB" sz="1200">
                <a:latin typeface="Comic Sans MS" panose="030F0702030302020204" pitchFamily="66" charset="0"/>
              </a:rPr>
              <a:t>Year 4 Term 3		      </a:t>
            </a:r>
            <a:r>
              <a:rPr lang="en-GB" sz="1200" b="1">
                <a:latin typeface="Comic Sans MS" panose="030F0702030302020204" pitchFamily="66" charset="0"/>
              </a:rPr>
              <a:t>Science</a:t>
            </a:r>
            <a:endParaRPr lang="en-GB" sz="1200">
              <a:latin typeface="Comic Sans MS" panose="030F0702030302020204" pitchFamily="66" charset="0"/>
            </a:endParaRPr>
          </a:p>
          <a:p>
            <a:r>
              <a:rPr lang="en-GB" sz="1200" u="sng">
                <a:latin typeface="Comic Sans MS" panose="030F0702030302020204" pitchFamily="66" charset="0"/>
              </a:rPr>
              <a:t>Sound</a:t>
            </a:r>
            <a:endParaRPr lang="en-GB" sz="1200">
              <a:latin typeface="Comic Sans MS" panose="030F0702030302020204" pitchFamily="66" charset="0"/>
            </a:endParaRPr>
          </a:p>
          <a:p>
            <a:endParaRPr lang="en-GB" sz="1273"/>
          </a:p>
        </p:txBody>
      </p:sp>
      <p:graphicFrame>
        <p:nvGraphicFramePr>
          <p:cNvPr id="14" name="Content Placeholder 8">
            <a:extLst>
              <a:ext uri="{FF2B5EF4-FFF2-40B4-BE49-F238E27FC236}">
                <a16:creationId xmlns:a16="http://schemas.microsoft.com/office/drawing/2014/main" id="{04720795-6366-40A1-84F8-F5EA1D86E419}"/>
              </a:ext>
            </a:extLst>
          </p:cNvPr>
          <p:cNvGraphicFramePr>
            <a:graphicFrameLocks/>
          </p:cNvGraphicFramePr>
          <p:nvPr>
            <p:extLst>
              <p:ext uri="{D42A27DB-BD31-4B8C-83A1-F6EECF244321}">
                <p14:modId xmlns:p14="http://schemas.microsoft.com/office/powerpoint/2010/main" val="2573476964"/>
              </p:ext>
            </p:extLst>
          </p:nvPr>
        </p:nvGraphicFramePr>
        <p:xfrm>
          <a:off x="239404" y="3431302"/>
          <a:ext cx="1570735" cy="1294647"/>
        </p:xfrm>
        <a:graphic>
          <a:graphicData uri="http://schemas.openxmlformats.org/drawingml/2006/table">
            <a:tbl>
              <a:tblPr firstRow="1" bandRow="1">
                <a:tableStyleId>{5C22544A-7EE6-4342-B048-85BDC9FD1C3A}</a:tableStyleId>
              </a:tblPr>
              <a:tblGrid>
                <a:gridCol w="1570735">
                  <a:extLst>
                    <a:ext uri="{9D8B030D-6E8A-4147-A177-3AD203B41FA5}">
                      <a16:colId xmlns:a16="http://schemas.microsoft.com/office/drawing/2014/main" val="1594398280"/>
                    </a:ext>
                  </a:extLst>
                </a:gridCol>
              </a:tblGrid>
              <a:tr h="166924">
                <a:tc>
                  <a:txBody>
                    <a:bodyPr/>
                    <a:lstStyle/>
                    <a:p>
                      <a:pPr algn="l"/>
                      <a:r>
                        <a:rPr lang="en-GB" sz="1100">
                          <a:solidFill>
                            <a:schemeClr val="tx1"/>
                          </a:solidFill>
                          <a:latin typeface="Comic Sans MS" panose="030F0702030302020204" pitchFamily="66" charset="0"/>
                        </a:rPr>
                        <a:t>Already, I can…</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775886492"/>
                  </a:ext>
                </a:extLst>
              </a:tr>
              <a:tr h="960434">
                <a:tc>
                  <a:txBody>
                    <a:bodyPr/>
                    <a:lstStyle/>
                    <a:p>
                      <a:pPr algn="l">
                        <a:lnSpc>
                          <a:spcPct val="106000"/>
                        </a:lnSpc>
                        <a:spcAft>
                          <a:spcPts val="800"/>
                        </a:spcAft>
                      </a:pPr>
                      <a:r>
                        <a:rPr lang="en-GB" sz="1000">
                          <a:effectLst/>
                          <a:latin typeface="Comic Sans MS" panose="030F0702030302020204" pitchFamily="66" charset="0"/>
                          <a:ea typeface="Calibri" panose="020F0502020204030204" pitchFamily="34" charset="0"/>
                          <a:cs typeface="Times New Roman" panose="02020603050405020304" pitchFamily="18" charset="0"/>
                        </a:rPr>
                        <a:t>… explain that hearing is one of my five senses.</a:t>
                      </a:r>
                    </a:p>
                    <a:p>
                      <a:pPr algn="l">
                        <a:lnSpc>
                          <a:spcPct val="106000"/>
                        </a:lnSpc>
                        <a:spcAft>
                          <a:spcPts val="800"/>
                        </a:spcAft>
                      </a:pPr>
                      <a:r>
                        <a:rPr lang="en-GB" sz="1000">
                          <a:effectLst/>
                          <a:latin typeface="Comic Sans MS" panose="030F0702030302020204" pitchFamily="66" charset="0"/>
                          <a:ea typeface="Calibri" panose="020F0502020204030204" pitchFamily="34" charset="0"/>
                          <a:cs typeface="Times New Roman" panose="02020603050405020304" pitchFamily="18" charset="0"/>
                        </a:rPr>
                        <a:t>… explain that sounds can be made in various ways.</a:t>
                      </a: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5" name="Content Placeholder 8">
            <a:extLst>
              <a:ext uri="{FF2B5EF4-FFF2-40B4-BE49-F238E27FC236}">
                <a16:creationId xmlns:a16="http://schemas.microsoft.com/office/drawing/2014/main" id="{3D0E15FC-8D01-4EF9-84EB-8413073E313F}"/>
              </a:ext>
            </a:extLst>
          </p:cNvPr>
          <p:cNvGraphicFramePr>
            <a:graphicFrameLocks/>
          </p:cNvGraphicFramePr>
          <p:nvPr>
            <p:extLst>
              <p:ext uri="{D42A27DB-BD31-4B8C-83A1-F6EECF244321}">
                <p14:modId xmlns:p14="http://schemas.microsoft.com/office/powerpoint/2010/main" val="920132008"/>
              </p:ext>
            </p:extLst>
          </p:nvPr>
        </p:nvGraphicFramePr>
        <p:xfrm>
          <a:off x="1959428" y="3407373"/>
          <a:ext cx="5293251" cy="2036159"/>
        </p:xfrm>
        <a:graphic>
          <a:graphicData uri="http://schemas.openxmlformats.org/drawingml/2006/table">
            <a:tbl>
              <a:tblPr firstRow="1" bandRow="1">
                <a:tableStyleId>{5C22544A-7EE6-4342-B048-85BDC9FD1C3A}</a:tableStyleId>
              </a:tblPr>
              <a:tblGrid>
                <a:gridCol w="5293251">
                  <a:extLst>
                    <a:ext uri="{9D8B030D-6E8A-4147-A177-3AD203B41FA5}">
                      <a16:colId xmlns:a16="http://schemas.microsoft.com/office/drawing/2014/main" val="1594398280"/>
                    </a:ext>
                  </a:extLst>
                </a:gridCol>
              </a:tblGrid>
              <a:tr h="267684">
                <a:tc>
                  <a:txBody>
                    <a:bodyPr/>
                    <a:lstStyle/>
                    <a:p>
                      <a:pPr algn="l"/>
                      <a:r>
                        <a:rPr lang="en-GB" sz="1100">
                          <a:solidFill>
                            <a:schemeClr val="tx1"/>
                          </a:solidFill>
                          <a:latin typeface="Comic Sans MS" panose="030F0702030302020204" pitchFamily="66" charset="0"/>
                        </a:rPr>
                        <a:t>Can I…</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775886492"/>
                  </a:ext>
                </a:extLst>
              </a:tr>
              <a:tr h="1631651">
                <a:tc>
                  <a:txBody>
                    <a:bodyPr/>
                    <a:lstStyle/>
                    <a:p>
                      <a:pPr algn="l">
                        <a:lnSpc>
                          <a:spcPct val="106000"/>
                        </a:lnSpc>
                        <a:spcAft>
                          <a:spcPts val="0"/>
                        </a:spcAft>
                      </a:pPr>
                      <a:r>
                        <a:rPr lang="en-GB" sz="1000">
                          <a:effectLst/>
                          <a:latin typeface="Comic Sans MS" panose="030F0702030302020204" pitchFamily="66" charset="0"/>
                          <a:ea typeface="Calibri" panose="020F0502020204030204" pitchFamily="34" charset="0"/>
                          <a:cs typeface="Times New Roman" panose="02020603050405020304" pitchFamily="18" charset="0"/>
                        </a:rPr>
                        <a:t>Can I identify how sounds are made?</a:t>
                      </a:r>
                      <a:endParaRPr lang="en-GB" sz="1000" kern="1200">
                        <a:solidFill>
                          <a:schemeClr val="dk1"/>
                        </a:solidFill>
                        <a:effectLst/>
                        <a:latin typeface="Comic Sans MS" panose="030F0702030302020204" pitchFamily="66" charset="0"/>
                        <a:ea typeface="+mn-ea"/>
                        <a:cs typeface="+mn-cs"/>
                      </a:endParaRPr>
                    </a:p>
                    <a:p>
                      <a:pPr algn="l">
                        <a:lnSpc>
                          <a:spcPct val="106000"/>
                        </a:lnSpc>
                        <a:spcAft>
                          <a:spcPts val="0"/>
                        </a:spcAft>
                      </a:pPr>
                      <a:r>
                        <a:rPr lang="en-GB" sz="1000" kern="1200">
                          <a:solidFill>
                            <a:srgbClr val="0070C0"/>
                          </a:solidFill>
                          <a:effectLst/>
                          <a:latin typeface="Comic Sans MS" panose="030F0702030302020204" pitchFamily="66" charset="0"/>
                          <a:ea typeface="+mn-ea"/>
                          <a:cs typeface="+mn-cs"/>
                        </a:rPr>
                        <a:t>Can I make careful observations?</a:t>
                      </a:r>
                    </a:p>
                    <a:p>
                      <a:pPr algn="l">
                        <a:lnSpc>
                          <a:spcPct val="106000"/>
                        </a:lnSpc>
                        <a:spcAft>
                          <a:spcPts val="0"/>
                        </a:spcAft>
                      </a:pPr>
                      <a:r>
                        <a:rPr lang="en-GB" sz="1000" kern="1200">
                          <a:solidFill>
                            <a:schemeClr val="dk1"/>
                          </a:solidFill>
                          <a:effectLst/>
                          <a:latin typeface="Comic Sans MS" panose="030F0702030302020204" pitchFamily="66" charset="0"/>
                          <a:ea typeface="+mn-ea"/>
                          <a:cs typeface="+mn-cs"/>
                        </a:rPr>
                        <a:t>Can I find patterns between the strength of vibrations and the volume of a sound?</a:t>
                      </a:r>
                    </a:p>
                    <a:p>
                      <a:pPr algn="l">
                        <a:lnSpc>
                          <a:spcPct val="106000"/>
                        </a:lnSpc>
                        <a:spcAft>
                          <a:spcPts val="0"/>
                        </a:spcAft>
                      </a:pPr>
                      <a:r>
                        <a:rPr lang="en-GB" sz="1000" kern="1200">
                          <a:solidFill>
                            <a:srgbClr val="0070C0"/>
                          </a:solidFill>
                          <a:effectLst/>
                          <a:latin typeface="Comic Sans MS" panose="030F0702030302020204" pitchFamily="66" charset="0"/>
                          <a:ea typeface="+mn-ea"/>
                          <a:cs typeface="+mn-cs"/>
                        </a:rPr>
                        <a:t>Can I set up a comparative test and draw simple conclusions?</a:t>
                      </a:r>
                    </a:p>
                    <a:p>
                      <a:pPr algn="l">
                        <a:lnSpc>
                          <a:spcPct val="106000"/>
                        </a:lnSpc>
                        <a:spcAft>
                          <a:spcPts val="0"/>
                        </a:spcAft>
                      </a:pPr>
                      <a:r>
                        <a:rPr lang="en-GB" sz="1000" kern="1200">
                          <a:solidFill>
                            <a:schemeClr val="dk1"/>
                          </a:solidFill>
                          <a:effectLst/>
                          <a:latin typeface="Comic Sans MS" panose="030F0702030302020204" pitchFamily="66" charset="0"/>
                          <a:ea typeface="+mn-ea"/>
                          <a:cs typeface="+mn-cs"/>
                        </a:rPr>
                        <a:t>Can I explore what happens to sound as the distance away increases?</a:t>
                      </a:r>
                    </a:p>
                    <a:p>
                      <a:pPr algn="l">
                        <a:lnSpc>
                          <a:spcPct val="106000"/>
                        </a:lnSpc>
                        <a:spcAft>
                          <a:spcPts val="0"/>
                        </a:spcAft>
                      </a:pPr>
                      <a:r>
                        <a:rPr lang="en-GB" sz="1000" kern="1200">
                          <a:solidFill>
                            <a:srgbClr val="0070C0"/>
                          </a:solidFill>
                          <a:effectLst/>
                          <a:latin typeface="Comic Sans MS" panose="030F0702030302020204" pitchFamily="66" charset="0"/>
                          <a:ea typeface="+mn-ea"/>
                          <a:cs typeface="+mn-cs"/>
                        </a:rPr>
                        <a:t>Can I conduct a fair test with control variables?</a:t>
                      </a:r>
                    </a:p>
                    <a:p>
                      <a:pPr algn="l">
                        <a:lnSpc>
                          <a:spcPct val="106000"/>
                        </a:lnSpc>
                        <a:spcAft>
                          <a:spcPts val="0"/>
                        </a:spcAft>
                      </a:pPr>
                      <a:r>
                        <a:rPr lang="en-GB" sz="1000" kern="1200">
                          <a:solidFill>
                            <a:schemeClr val="dk1"/>
                          </a:solidFill>
                          <a:effectLst/>
                          <a:latin typeface="Comic Sans MS"/>
                          <a:ea typeface="+mn-ea"/>
                          <a:cs typeface="+mn-cs"/>
                        </a:rPr>
                        <a:t>Can I explore which material provides the best insulation against sound?</a:t>
                      </a:r>
                    </a:p>
                    <a:p>
                      <a:pPr algn="l">
                        <a:lnSpc>
                          <a:spcPct val="106000"/>
                        </a:lnSpc>
                        <a:spcAft>
                          <a:spcPts val="0"/>
                        </a:spcAft>
                      </a:pPr>
                      <a:r>
                        <a:rPr lang="en-GB" sz="1000" kern="1200">
                          <a:solidFill>
                            <a:srgbClr val="0070C0"/>
                          </a:solidFill>
                          <a:effectLst/>
                          <a:latin typeface="Comic Sans MS" panose="030F0702030302020204" pitchFamily="66" charset="0"/>
                          <a:ea typeface="+mn-ea"/>
                          <a:cs typeface="+mn-cs"/>
                        </a:rPr>
                        <a:t>Can I conduct a fair test and create a results table?</a:t>
                      </a:r>
                    </a:p>
                    <a:p>
                      <a:pPr algn="l">
                        <a:lnSpc>
                          <a:spcPct val="106000"/>
                        </a:lnSpc>
                        <a:spcAft>
                          <a:spcPts val="0"/>
                        </a:spcAft>
                      </a:pPr>
                      <a:r>
                        <a:rPr lang="en-GB" sz="1000" kern="1200">
                          <a:solidFill>
                            <a:schemeClr val="dk1"/>
                          </a:solidFill>
                          <a:effectLst/>
                          <a:latin typeface="Comic Sans MS" panose="030F0702030302020204" pitchFamily="66" charset="0"/>
                          <a:ea typeface="+mn-ea"/>
                          <a:cs typeface="+mn-cs"/>
                        </a:rPr>
                        <a:t>Can I explore how the features of an object affect the pitch of the sound it makes?</a:t>
                      </a:r>
                    </a:p>
                    <a:p>
                      <a:pPr algn="l">
                        <a:lnSpc>
                          <a:spcPct val="106000"/>
                        </a:lnSpc>
                        <a:spcAft>
                          <a:spcPts val="0"/>
                        </a:spcAft>
                      </a:pPr>
                      <a:r>
                        <a:rPr lang="en-GB" sz="1000" kern="1200">
                          <a:solidFill>
                            <a:srgbClr val="0070C0"/>
                          </a:solidFill>
                          <a:effectLst/>
                          <a:latin typeface="Comic Sans MS" panose="030F0702030302020204" pitchFamily="66" charset="0"/>
                          <a:ea typeface="+mn-ea"/>
                          <a:cs typeface="+mn-cs"/>
                        </a:rPr>
                        <a:t>Can I draw conclusions using scientific language?</a:t>
                      </a:r>
                    </a:p>
                    <a:p>
                      <a:pPr algn="l">
                        <a:lnSpc>
                          <a:spcPct val="106000"/>
                        </a:lnSpc>
                        <a:spcAft>
                          <a:spcPts val="0"/>
                        </a:spcAft>
                      </a:pPr>
                      <a:r>
                        <a:rPr lang="en-GB" sz="1000" kern="1200">
                          <a:solidFill>
                            <a:schemeClr val="dk1"/>
                          </a:solidFill>
                          <a:effectLst/>
                          <a:latin typeface="Comic Sans MS" panose="030F0702030302020204" pitchFamily="66" charset="0"/>
                          <a:ea typeface="+mn-ea"/>
                          <a:cs typeface="+mn-cs"/>
                        </a:rPr>
                        <a:t>Can I recall my learning?</a:t>
                      </a: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6" name="Content Placeholder 8">
            <a:extLst>
              <a:ext uri="{FF2B5EF4-FFF2-40B4-BE49-F238E27FC236}">
                <a16:creationId xmlns:a16="http://schemas.microsoft.com/office/drawing/2014/main" id="{FFE39B6B-0F5A-4B98-B510-3FCCCCF683E3}"/>
              </a:ext>
            </a:extLst>
          </p:cNvPr>
          <p:cNvGraphicFramePr>
            <a:graphicFrameLocks/>
          </p:cNvGraphicFramePr>
          <p:nvPr>
            <p:extLst>
              <p:ext uri="{D42A27DB-BD31-4B8C-83A1-F6EECF244321}">
                <p14:modId xmlns:p14="http://schemas.microsoft.com/office/powerpoint/2010/main" val="2424568918"/>
              </p:ext>
            </p:extLst>
          </p:nvPr>
        </p:nvGraphicFramePr>
        <p:xfrm>
          <a:off x="239404" y="5602310"/>
          <a:ext cx="7013275" cy="4443390"/>
        </p:xfrm>
        <a:graphic>
          <a:graphicData uri="http://schemas.openxmlformats.org/drawingml/2006/table">
            <a:tbl>
              <a:tblPr firstRow="1" bandRow="1">
                <a:tableStyleId>{5C22544A-7EE6-4342-B048-85BDC9FD1C3A}</a:tableStyleId>
              </a:tblPr>
              <a:tblGrid>
                <a:gridCol w="7013275">
                  <a:extLst>
                    <a:ext uri="{9D8B030D-6E8A-4147-A177-3AD203B41FA5}">
                      <a16:colId xmlns:a16="http://schemas.microsoft.com/office/drawing/2014/main" val="1594398280"/>
                    </a:ext>
                  </a:extLst>
                </a:gridCol>
              </a:tblGrid>
              <a:tr h="351321">
                <a:tc>
                  <a:txBody>
                    <a:bodyPr/>
                    <a:lstStyle/>
                    <a:p>
                      <a:pPr algn="l"/>
                      <a:r>
                        <a:rPr lang="en-GB" sz="1100">
                          <a:solidFill>
                            <a:schemeClr val="tx1"/>
                          </a:solidFill>
                          <a:latin typeface="Comic Sans MS" panose="030F0702030302020204" pitchFamily="66" charset="0"/>
                        </a:rPr>
                        <a:t>My sticky knowledge…</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5B31"/>
                    </a:solidFill>
                  </a:tcPr>
                </a:tc>
                <a:extLst>
                  <a:ext uri="{0D108BD9-81ED-4DB2-BD59-A6C34878D82A}">
                    <a16:rowId xmlns:a16="http://schemas.microsoft.com/office/drawing/2014/main" val="1775886492"/>
                  </a:ext>
                </a:extLst>
              </a:tr>
              <a:tr h="4092069">
                <a:tc>
                  <a:txBody>
                    <a:bodyPr/>
                    <a:lstStyle/>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pic>
        <p:nvPicPr>
          <p:cNvPr id="2" name="Picture 1">
            <a:extLst>
              <a:ext uri="{FF2B5EF4-FFF2-40B4-BE49-F238E27FC236}">
                <a16:creationId xmlns:a16="http://schemas.microsoft.com/office/drawing/2014/main" id="{94DAD233-C07B-6B5C-DB22-3B71B9361B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91" y="6043069"/>
            <a:ext cx="3875117" cy="1623080"/>
          </a:xfrm>
          <a:prstGeom prst="rect">
            <a:avLst/>
          </a:prstGeom>
        </p:spPr>
      </p:pic>
      <p:pic>
        <p:nvPicPr>
          <p:cNvPr id="4" name="Picture 3">
            <a:extLst>
              <a:ext uri="{FF2B5EF4-FFF2-40B4-BE49-F238E27FC236}">
                <a16:creationId xmlns:a16="http://schemas.microsoft.com/office/drawing/2014/main" id="{1C14A79A-FC49-CBA8-8FD5-B0959DCEC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7348" y="7666149"/>
            <a:ext cx="3838736" cy="1334164"/>
          </a:xfrm>
          <a:prstGeom prst="rect">
            <a:avLst/>
          </a:prstGeom>
        </p:spPr>
      </p:pic>
      <p:sp>
        <p:nvSpPr>
          <p:cNvPr id="11" name="Rectangle 10">
            <a:extLst>
              <a:ext uri="{FF2B5EF4-FFF2-40B4-BE49-F238E27FC236}">
                <a16:creationId xmlns:a16="http://schemas.microsoft.com/office/drawing/2014/main" id="{E1AC22CD-4E05-4B87-9056-3BD50323218C}"/>
              </a:ext>
            </a:extLst>
          </p:cNvPr>
          <p:cNvSpPr/>
          <p:nvPr/>
        </p:nvSpPr>
        <p:spPr>
          <a:xfrm>
            <a:off x="403591" y="7666149"/>
            <a:ext cx="2584308" cy="1623080"/>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
            <a:extLst>
              <a:ext uri="{FF2B5EF4-FFF2-40B4-BE49-F238E27FC236}">
                <a16:creationId xmlns:a16="http://schemas.microsoft.com/office/drawing/2014/main" id="{EFAE1CAE-3E3C-40A7-93AB-7C6F234E6C7B}"/>
              </a:ext>
            </a:extLst>
          </p:cNvPr>
          <p:cNvSpPr txBox="1"/>
          <p:nvPr/>
        </p:nvSpPr>
        <p:spPr>
          <a:xfrm>
            <a:off x="467987" y="7731965"/>
            <a:ext cx="2416881" cy="1134606"/>
          </a:xfrm>
          <a:prstGeom prst="rect">
            <a:avLst/>
          </a:prstGeom>
          <a:noFill/>
          <a:ln>
            <a:solidFill>
              <a:schemeClr val="bg1"/>
            </a:solid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100" b="1">
                <a:latin typeface="Comic Sans MS"/>
              </a:rPr>
              <a:t>Big Ideas</a:t>
            </a:r>
          </a:p>
          <a:p>
            <a:r>
              <a:rPr lang="en-GB" sz="1100">
                <a:latin typeface="Comic Sans MS"/>
              </a:rPr>
              <a:t>Energy makes things happen and can be seen by its effects. Energy can be transferred but is not used up.</a:t>
            </a:r>
            <a:endParaRPr lang="en-GB" sz="1100">
              <a:latin typeface="Comic Sans MS"/>
              <a:ea typeface="Calibri" panose="020F0502020204030204"/>
              <a:cs typeface="Calibri" panose="020F0502020204030204"/>
            </a:endParaRPr>
          </a:p>
          <a:p>
            <a:endParaRPr lang="en-GB" sz="1273">
              <a:ea typeface="Calibri" panose="020F0502020204030204"/>
              <a:cs typeface="Calibri" panose="020F0502020204030204"/>
            </a:endParaRPr>
          </a:p>
        </p:txBody>
      </p:sp>
      <p:pic>
        <p:nvPicPr>
          <p:cNvPr id="13" name="Picture 12" descr="A light bulb with a puzzle piece missing&#10;&#10;Description automatically generated">
            <a:extLst>
              <a:ext uri="{FF2B5EF4-FFF2-40B4-BE49-F238E27FC236}">
                <a16:creationId xmlns:a16="http://schemas.microsoft.com/office/drawing/2014/main" id="{080AE1E6-E385-49F9-B580-6723D03C35F8}"/>
              </a:ext>
            </a:extLst>
          </p:cNvPr>
          <p:cNvPicPr>
            <a:picLocks noChangeAspect="1"/>
          </p:cNvPicPr>
          <p:nvPr/>
        </p:nvPicPr>
        <p:blipFill>
          <a:blip r:embed="rId4"/>
          <a:stretch>
            <a:fillRect/>
          </a:stretch>
        </p:blipFill>
        <p:spPr>
          <a:xfrm>
            <a:off x="1272358" y="8499800"/>
            <a:ext cx="687070" cy="712248"/>
          </a:xfrm>
          <a:prstGeom prst="rect">
            <a:avLst/>
          </a:prstGeom>
        </p:spPr>
      </p:pic>
    </p:spTree>
    <p:extLst>
      <p:ext uri="{BB962C8B-B14F-4D97-AF65-F5344CB8AC3E}">
        <p14:creationId xmlns:p14="http://schemas.microsoft.com/office/powerpoint/2010/main" val="1328340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96256513-5940-4DA4-89E5-31F40E24E9FE}"/>
              </a:ext>
            </a:extLst>
          </p:cNvPr>
          <p:cNvGraphicFramePr>
            <a:graphicFrameLocks noGrp="1"/>
          </p:cNvGraphicFramePr>
          <p:nvPr>
            <p:ph idx="1"/>
            <p:extLst>
              <p:ext uri="{D42A27DB-BD31-4B8C-83A1-F6EECF244321}">
                <p14:modId xmlns:p14="http://schemas.microsoft.com/office/powerpoint/2010/main" val="1623600181"/>
              </p:ext>
            </p:extLst>
          </p:nvPr>
        </p:nvGraphicFramePr>
        <p:xfrm>
          <a:off x="253405" y="652170"/>
          <a:ext cx="7013276" cy="3602372"/>
        </p:xfrm>
        <a:graphic>
          <a:graphicData uri="http://schemas.openxmlformats.org/drawingml/2006/table">
            <a:tbl>
              <a:tblPr firstRow="1" bandRow="1">
                <a:tableStyleId>{5C22544A-7EE6-4342-B048-85BDC9FD1C3A}</a:tableStyleId>
              </a:tblPr>
              <a:tblGrid>
                <a:gridCol w="1232044">
                  <a:extLst>
                    <a:ext uri="{9D8B030D-6E8A-4147-A177-3AD203B41FA5}">
                      <a16:colId xmlns:a16="http://schemas.microsoft.com/office/drawing/2014/main" val="1594398280"/>
                    </a:ext>
                  </a:extLst>
                </a:gridCol>
                <a:gridCol w="5781232">
                  <a:extLst>
                    <a:ext uri="{9D8B030D-6E8A-4147-A177-3AD203B41FA5}">
                      <a16:colId xmlns:a16="http://schemas.microsoft.com/office/drawing/2014/main" val="1277682377"/>
                    </a:ext>
                  </a:extLst>
                </a:gridCol>
              </a:tblGrid>
              <a:tr h="178254">
                <a:tc gridSpan="2">
                  <a:txBody>
                    <a:bodyPr/>
                    <a:lstStyle/>
                    <a:p>
                      <a:pPr algn="ctr"/>
                      <a:r>
                        <a:rPr lang="en-GB" sz="1100">
                          <a:latin typeface="Comic Sans MS" panose="030F0702030302020204" pitchFamily="66" charset="0"/>
                        </a:rPr>
                        <a:t>Vocabulary</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endParaRPr lang="en-GB"/>
                    </a:p>
                  </a:txBody>
                  <a:tcPr/>
                </a:tc>
                <a:extLst>
                  <a:ext uri="{0D108BD9-81ED-4DB2-BD59-A6C34878D82A}">
                    <a16:rowId xmlns:a16="http://schemas.microsoft.com/office/drawing/2014/main" val="1775886492"/>
                  </a:ext>
                </a:extLst>
              </a:tr>
              <a:tr h="210002">
                <a:tc>
                  <a:txBody>
                    <a:bodyPr/>
                    <a:lstStyle/>
                    <a:p>
                      <a:pPr algn="l"/>
                      <a:r>
                        <a:rPr lang="en-GB" sz="1050">
                          <a:latin typeface="Comic Sans MS" panose="030F0702030302020204" pitchFamily="66" charset="0"/>
                        </a:rPr>
                        <a:t>collection</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5946599"/>
                  </a:ext>
                </a:extLst>
              </a:tr>
              <a:tr h="195310">
                <a:tc>
                  <a:txBody>
                    <a:bodyPr/>
                    <a:lstStyle/>
                    <a:p>
                      <a:pPr algn="l"/>
                      <a:r>
                        <a:rPr lang="en-GB" sz="1050">
                          <a:latin typeface="Comic Sans MS" panose="030F0702030302020204" pitchFamily="66" charset="0"/>
                        </a:rPr>
                        <a:t>condensation</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6692843"/>
                  </a:ext>
                </a:extLst>
              </a:tr>
              <a:tr h="195310">
                <a:tc>
                  <a:txBody>
                    <a:bodyPr/>
                    <a:lstStyle/>
                    <a:p>
                      <a:pPr algn="l"/>
                      <a:r>
                        <a:rPr lang="en-GB" sz="1050">
                          <a:latin typeface="Comic Sans MS" panose="030F0702030302020204" pitchFamily="66" charset="0"/>
                        </a:rPr>
                        <a:t>cooling</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4376400"/>
                  </a:ext>
                </a:extLst>
              </a:tr>
              <a:tr h="195310">
                <a:tc>
                  <a:txBody>
                    <a:bodyPr/>
                    <a:lstStyle/>
                    <a:p>
                      <a:pPr algn="l"/>
                      <a:r>
                        <a:rPr lang="en-GB" sz="1050">
                          <a:latin typeface="Comic Sans MS" panose="030F0702030302020204" pitchFamily="66" charset="0"/>
                        </a:rPr>
                        <a:t>evaporation</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5048414"/>
                  </a:ext>
                </a:extLst>
              </a:tr>
              <a:tr h="195310">
                <a:tc>
                  <a:txBody>
                    <a:bodyPr/>
                    <a:lstStyle/>
                    <a:p>
                      <a:pPr algn="l"/>
                      <a:r>
                        <a:rPr lang="en-GB" sz="1050">
                          <a:latin typeface="Comic Sans MS" panose="030F0702030302020204" pitchFamily="66" charset="0"/>
                        </a:rPr>
                        <a:t>freezing</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98229048"/>
                  </a:ext>
                </a:extLst>
              </a:tr>
              <a:tr h="195310">
                <a:tc>
                  <a:txBody>
                    <a:bodyPr/>
                    <a:lstStyle/>
                    <a:p>
                      <a:pPr algn="l"/>
                      <a:r>
                        <a:rPr lang="en-GB" sz="1050">
                          <a:latin typeface="Comic Sans MS" panose="030F0702030302020204" pitchFamily="66" charset="0"/>
                        </a:rPr>
                        <a:t>gas</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6975236"/>
                  </a:ext>
                </a:extLst>
              </a:tr>
              <a:tr h="195310">
                <a:tc>
                  <a:txBody>
                    <a:bodyPr/>
                    <a:lstStyle/>
                    <a:p>
                      <a:pPr algn="l"/>
                      <a:r>
                        <a:rPr lang="en-GB" sz="1050">
                          <a:latin typeface="Comic Sans MS" panose="030F0702030302020204" pitchFamily="66" charset="0"/>
                        </a:rPr>
                        <a:t>heating</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3772354"/>
                  </a:ext>
                </a:extLst>
              </a:tr>
              <a:tr h="195310">
                <a:tc>
                  <a:txBody>
                    <a:bodyPr/>
                    <a:lstStyle/>
                    <a:p>
                      <a:pPr algn="l"/>
                      <a:r>
                        <a:rPr lang="en-GB" sz="1050">
                          <a:latin typeface="Comic Sans MS" panose="030F0702030302020204" pitchFamily="66" charset="0"/>
                        </a:rPr>
                        <a:t>liquid</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7126971"/>
                  </a:ext>
                </a:extLst>
              </a:tr>
              <a:tr h="195310">
                <a:tc>
                  <a:txBody>
                    <a:bodyPr/>
                    <a:lstStyle/>
                    <a:p>
                      <a:pPr algn="l"/>
                      <a:r>
                        <a:rPr lang="en-GB" sz="1050">
                          <a:latin typeface="Comic Sans MS" panose="030F0702030302020204" pitchFamily="66" charset="0"/>
                        </a:rPr>
                        <a:t>melting</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9364416"/>
                  </a:ext>
                </a:extLst>
              </a:tr>
              <a:tr h="195310">
                <a:tc>
                  <a:txBody>
                    <a:bodyPr/>
                    <a:lstStyle/>
                    <a:p>
                      <a:pPr algn="l"/>
                      <a:r>
                        <a:rPr lang="en-GB" sz="1050">
                          <a:latin typeface="Comic Sans MS" panose="030F0702030302020204" pitchFamily="66" charset="0"/>
                        </a:rPr>
                        <a:t>precipitation</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1855099"/>
                  </a:ext>
                </a:extLst>
              </a:tr>
              <a:tr h="195310">
                <a:tc>
                  <a:txBody>
                    <a:bodyPr/>
                    <a:lstStyle/>
                    <a:p>
                      <a:pPr algn="l"/>
                      <a:r>
                        <a:rPr lang="en-GB" sz="1050">
                          <a:latin typeface="Comic Sans MS" panose="030F0702030302020204" pitchFamily="66" charset="0"/>
                        </a:rPr>
                        <a:t>solid</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2807875"/>
                  </a:ext>
                </a:extLst>
              </a:tr>
              <a:tr h="195310">
                <a:tc>
                  <a:txBody>
                    <a:bodyPr/>
                    <a:lstStyle/>
                    <a:p>
                      <a:pPr algn="l"/>
                      <a:r>
                        <a:rPr lang="en-GB" sz="1050">
                          <a:latin typeface="Comic Sans MS" panose="030F0702030302020204" pitchFamily="66" charset="0"/>
                        </a:rPr>
                        <a:t>solidifying</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2939574"/>
                  </a:ext>
                </a:extLst>
              </a:tr>
              <a:tr h="195310">
                <a:tc>
                  <a:txBody>
                    <a:bodyPr/>
                    <a:lstStyle/>
                    <a:p>
                      <a:pPr algn="l"/>
                      <a:r>
                        <a:rPr lang="en-GB" sz="1050">
                          <a:latin typeface="Comic Sans MS" panose="030F0702030302020204" pitchFamily="66" charset="0"/>
                        </a:rPr>
                        <a:t>steam</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302471"/>
                  </a:ext>
                </a:extLst>
              </a:tr>
              <a:tr h="195310">
                <a:tc>
                  <a:txBody>
                    <a:bodyPr/>
                    <a:lstStyle/>
                    <a:p>
                      <a:pPr algn="l"/>
                      <a:r>
                        <a:rPr lang="en-GB" sz="1050">
                          <a:latin typeface="Comic Sans MS" panose="030F0702030302020204" pitchFamily="66" charset="0"/>
                        </a:rPr>
                        <a:t>Water Cycle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920008"/>
                  </a:ext>
                </a:extLst>
              </a:tr>
              <a:tr h="195310">
                <a:tc>
                  <a:txBody>
                    <a:bodyPr/>
                    <a:lstStyle/>
                    <a:p>
                      <a:pPr algn="l"/>
                      <a:r>
                        <a:rPr lang="en-GB" sz="1050">
                          <a:latin typeface="Comic Sans MS" panose="030F0702030302020204" pitchFamily="66" charset="0"/>
                        </a:rPr>
                        <a:t>water vapour</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80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0451409"/>
                  </a:ext>
                </a:extLst>
              </a:tr>
            </a:tbl>
          </a:graphicData>
        </a:graphic>
      </p:graphicFrame>
      <p:sp>
        <p:nvSpPr>
          <p:cNvPr id="10" name="TextBox 9">
            <a:extLst>
              <a:ext uri="{FF2B5EF4-FFF2-40B4-BE49-F238E27FC236}">
                <a16:creationId xmlns:a16="http://schemas.microsoft.com/office/drawing/2014/main" id="{F4966FE5-9DF5-4990-A736-1C8494DC636F}"/>
              </a:ext>
            </a:extLst>
          </p:cNvPr>
          <p:cNvSpPr txBox="1"/>
          <p:nvPr/>
        </p:nvSpPr>
        <p:spPr>
          <a:xfrm>
            <a:off x="239404" y="209843"/>
            <a:ext cx="4947521" cy="657552"/>
          </a:xfrm>
          <a:prstGeom prst="rect">
            <a:avLst/>
          </a:prstGeom>
          <a:noFill/>
        </p:spPr>
        <p:txBody>
          <a:bodyPr wrap="square" rtlCol="0">
            <a:spAutoFit/>
          </a:bodyPr>
          <a:lstStyle/>
          <a:p>
            <a:r>
              <a:rPr lang="en-GB" sz="1200">
                <a:latin typeface="Comic Sans MS" panose="030F0702030302020204" pitchFamily="66" charset="0"/>
              </a:rPr>
              <a:t>Year 4 Term 4		      </a:t>
            </a:r>
            <a:r>
              <a:rPr lang="en-GB" sz="1200" b="1">
                <a:latin typeface="Comic Sans MS" panose="030F0702030302020204" pitchFamily="66" charset="0"/>
              </a:rPr>
              <a:t>Science</a:t>
            </a:r>
            <a:endParaRPr lang="en-GB" sz="1200">
              <a:latin typeface="Comic Sans MS" panose="030F0702030302020204" pitchFamily="66" charset="0"/>
            </a:endParaRPr>
          </a:p>
          <a:p>
            <a:r>
              <a:rPr lang="en-GB" sz="1200" u="sng">
                <a:latin typeface="Comic Sans MS" panose="030F0702030302020204" pitchFamily="66" charset="0"/>
              </a:rPr>
              <a:t>States of Matter</a:t>
            </a:r>
            <a:endParaRPr lang="en-GB" sz="1200">
              <a:latin typeface="Comic Sans MS" panose="030F0702030302020204" pitchFamily="66" charset="0"/>
            </a:endParaRPr>
          </a:p>
          <a:p>
            <a:endParaRPr lang="en-GB" sz="1273"/>
          </a:p>
        </p:txBody>
      </p:sp>
      <p:graphicFrame>
        <p:nvGraphicFramePr>
          <p:cNvPr id="14" name="Content Placeholder 8">
            <a:extLst>
              <a:ext uri="{FF2B5EF4-FFF2-40B4-BE49-F238E27FC236}">
                <a16:creationId xmlns:a16="http://schemas.microsoft.com/office/drawing/2014/main" id="{04720795-6366-40A1-84F8-F5EA1D86E419}"/>
              </a:ext>
            </a:extLst>
          </p:cNvPr>
          <p:cNvGraphicFramePr>
            <a:graphicFrameLocks/>
          </p:cNvGraphicFramePr>
          <p:nvPr>
            <p:extLst>
              <p:ext uri="{D42A27DB-BD31-4B8C-83A1-F6EECF244321}">
                <p14:modId xmlns:p14="http://schemas.microsoft.com/office/powerpoint/2010/main" val="1274216668"/>
              </p:ext>
            </p:extLst>
          </p:nvPr>
        </p:nvGraphicFramePr>
        <p:xfrm>
          <a:off x="239404" y="4435900"/>
          <a:ext cx="2307853" cy="1727430"/>
        </p:xfrm>
        <a:graphic>
          <a:graphicData uri="http://schemas.openxmlformats.org/drawingml/2006/table">
            <a:tbl>
              <a:tblPr firstRow="1" bandRow="1">
                <a:tableStyleId>{5C22544A-7EE6-4342-B048-85BDC9FD1C3A}</a:tableStyleId>
              </a:tblPr>
              <a:tblGrid>
                <a:gridCol w="2307853">
                  <a:extLst>
                    <a:ext uri="{9D8B030D-6E8A-4147-A177-3AD203B41FA5}">
                      <a16:colId xmlns:a16="http://schemas.microsoft.com/office/drawing/2014/main" val="1594398280"/>
                    </a:ext>
                  </a:extLst>
                </a:gridCol>
              </a:tblGrid>
              <a:tr h="240387">
                <a:tc>
                  <a:txBody>
                    <a:bodyPr/>
                    <a:lstStyle/>
                    <a:p>
                      <a:pPr algn="l"/>
                      <a:r>
                        <a:rPr lang="en-GB" sz="1100">
                          <a:solidFill>
                            <a:schemeClr val="tx1"/>
                          </a:solidFill>
                          <a:latin typeface="Comic Sans MS" panose="030F0702030302020204" pitchFamily="66" charset="0"/>
                        </a:rPr>
                        <a:t>Already, I can…</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775886492"/>
                  </a:ext>
                </a:extLst>
              </a:tr>
              <a:tr h="1383118">
                <a:tc>
                  <a:txBody>
                    <a:bodyPr/>
                    <a:lstStyle/>
                    <a:p>
                      <a:pPr algn="l">
                        <a:lnSpc>
                          <a:spcPct val="106000"/>
                        </a:lnSpc>
                        <a:spcAft>
                          <a:spcPts val="800"/>
                        </a:spcAft>
                      </a:pPr>
                      <a:r>
                        <a:rPr lang="en-GB" sz="1000">
                          <a:effectLst/>
                          <a:latin typeface="Comic Sans MS"/>
                          <a:ea typeface="Calibri"/>
                          <a:cs typeface="Times New Roman"/>
                        </a:rPr>
                        <a:t>… describe the simple physical properties of a variety of everyday materials.</a:t>
                      </a:r>
                      <a:endParaRPr lang="en-US"/>
                    </a:p>
                    <a:p>
                      <a:pPr algn="l">
                        <a:lnSpc>
                          <a:spcPct val="106000"/>
                        </a:lnSpc>
                        <a:spcAft>
                          <a:spcPts val="800"/>
                        </a:spcAft>
                      </a:pPr>
                      <a:r>
                        <a:rPr lang="en-GB" sz="1000">
                          <a:effectLst/>
                          <a:latin typeface="Comic Sans MS"/>
                          <a:ea typeface="Calibri"/>
                          <a:cs typeface="Times New Roman"/>
                        </a:rPr>
                        <a:t>… find out how the shapes of solid objects made from some materials can be changed.</a:t>
                      </a:r>
                    </a:p>
                    <a:p>
                      <a:pPr lvl="0" algn="l">
                        <a:lnSpc>
                          <a:spcPct val="106000"/>
                        </a:lnSpc>
                        <a:spcAft>
                          <a:spcPts val="800"/>
                        </a:spcAft>
                        <a:buNone/>
                      </a:pPr>
                      <a:r>
                        <a:rPr lang="en-GB" sz="1000">
                          <a:effectLst/>
                          <a:latin typeface="Comic Sans MS"/>
                          <a:ea typeface="Calibri"/>
                          <a:cs typeface="Times New Roman"/>
                        </a:rPr>
                        <a:t>… compare and group together a variety of everyday materials.</a:t>
                      </a: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5" name="Content Placeholder 8">
            <a:extLst>
              <a:ext uri="{FF2B5EF4-FFF2-40B4-BE49-F238E27FC236}">
                <a16:creationId xmlns:a16="http://schemas.microsoft.com/office/drawing/2014/main" id="{3D0E15FC-8D01-4EF9-84EB-8413073E313F}"/>
              </a:ext>
            </a:extLst>
          </p:cNvPr>
          <p:cNvGraphicFramePr>
            <a:graphicFrameLocks/>
          </p:cNvGraphicFramePr>
          <p:nvPr>
            <p:extLst>
              <p:ext uri="{D42A27DB-BD31-4B8C-83A1-F6EECF244321}">
                <p14:modId xmlns:p14="http://schemas.microsoft.com/office/powerpoint/2010/main" val="1093295908"/>
              </p:ext>
            </p:extLst>
          </p:nvPr>
        </p:nvGraphicFramePr>
        <p:xfrm>
          <a:off x="2705878" y="4363970"/>
          <a:ext cx="4546802" cy="2198973"/>
        </p:xfrm>
        <a:graphic>
          <a:graphicData uri="http://schemas.openxmlformats.org/drawingml/2006/table">
            <a:tbl>
              <a:tblPr firstRow="1" bandRow="1">
                <a:tableStyleId>{5C22544A-7EE6-4342-B048-85BDC9FD1C3A}</a:tableStyleId>
              </a:tblPr>
              <a:tblGrid>
                <a:gridCol w="4546802">
                  <a:extLst>
                    <a:ext uri="{9D8B030D-6E8A-4147-A177-3AD203B41FA5}">
                      <a16:colId xmlns:a16="http://schemas.microsoft.com/office/drawing/2014/main" val="1594398280"/>
                    </a:ext>
                  </a:extLst>
                </a:gridCol>
              </a:tblGrid>
              <a:tr h="267684">
                <a:tc>
                  <a:txBody>
                    <a:bodyPr/>
                    <a:lstStyle/>
                    <a:p>
                      <a:pPr algn="l"/>
                      <a:r>
                        <a:rPr lang="en-GB" sz="1100">
                          <a:solidFill>
                            <a:schemeClr val="tx1"/>
                          </a:solidFill>
                          <a:latin typeface="Comic Sans MS" panose="030F0702030302020204" pitchFamily="66" charset="0"/>
                        </a:rPr>
                        <a:t>Can I…</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775886492"/>
                  </a:ext>
                </a:extLst>
              </a:tr>
              <a:tr h="1631651">
                <a:tc>
                  <a:txBody>
                    <a:bodyPr/>
                    <a:lstStyle/>
                    <a:p>
                      <a:pPr algn="l">
                        <a:lnSpc>
                          <a:spcPct val="106000"/>
                        </a:lnSpc>
                        <a:spcAft>
                          <a:spcPts val="0"/>
                        </a:spcAft>
                      </a:pPr>
                      <a:r>
                        <a:rPr lang="en-GB" sz="1000">
                          <a:effectLst/>
                          <a:latin typeface="Comic Sans MS"/>
                          <a:ea typeface="Calibri"/>
                          <a:cs typeface="Times New Roman"/>
                        </a:rPr>
                        <a:t>Can I explore how many states of matter there are?</a:t>
                      </a:r>
                      <a:endParaRPr lang="en-GB" sz="1000" kern="1200">
                        <a:solidFill>
                          <a:schemeClr val="dk1"/>
                        </a:solidFill>
                        <a:effectLst/>
                        <a:latin typeface="Comic Sans MS" panose="030F0702030302020204" pitchFamily="66" charset="0"/>
                        <a:ea typeface="+mn-ea"/>
                        <a:cs typeface="+mn-cs"/>
                      </a:endParaRPr>
                    </a:p>
                    <a:p>
                      <a:pPr algn="l">
                        <a:lnSpc>
                          <a:spcPct val="106000"/>
                        </a:lnSpc>
                        <a:spcAft>
                          <a:spcPts val="0"/>
                        </a:spcAft>
                      </a:pPr>
                      <a:r>
                        <a:rPr lang="en-GB" sz="1000" kern="1200">
                          <a:solidFill>
                            <a:srgbClr val="0070C0"/>
                          </a:solidFill>
                          <a:effectLst/>
                          <a:latin typeface="Comic Sans MS"/>
                          <a:ea typeface="+mn-ea"/>
                          <a:cs typeface="+mn-cs"/>
                        </a:rPr>
                        <a:t>Can I group and classify?</a:t>
                      </a:r>
                    </a:p>
                    <a:p>
                      <a:pPr marL="0" marR="0" lvl="0" indent="0" algn="l" rtl="0" eaLnBrk="1" fontAlgn="auto" latinLnBrk="0" hangingPunct="1">
                        <a:lnSpc>
                          <a:spcPct val="106000"/>
                        </a:lnSpc>
                        <a:spcBef>
                          <a:spcPts val="0"/>
                        </a:spcBef>
                        <a:spcAft>
                          <a:spcPts val="0"/>
                        </a:spcAft>
                        <a:buClrTx/>
                        <a:buSzTx/>
                        <a:buFontTx/>
                        <a:buNone/>
                      </a:pPr>
                      <a:r>
                        <a:rPr lang="en-GB" sz="1000" kern="1200">
                          <a:solidFill>
                            <a:schemeClr val="dk1"/>
                          </a:solidFill>
                          <a:effectLst/>
                          <a:latin typeface="Comic Sans MS"/>
                          <a:ea typeface="+mn-ea"/>
                          <a:cs typeface="+mn-cs"/>
                        </a:rPr>
                        <a:t>Can I investigate whether temperature can change the state of an object?</a:t>
                      </a:r>
                    </a:p>
                    <a:p>
                      <a:pPr algn="l">
                        <a:lnSpc>
                          <a:spcPct val="106000"/>
                        </a:lnSpc>
                        <a:spcAft>
                          <a:spcPts val="0"/>
                        </a:spcAft>
                      </a:pPr>
                      <a:r>
                        <a:rPr lang="en-GB" sz="1000" kern="1200">
                          <a:solidFill>
                            <a:srgbClr val="0070C0"/>
                          </a:solidFill>
                          <a:effectLst/>
                          <a:latin typeface="Comic Sans MS"/>
                          <a:ea typeface="+mn-ea"/>
                          <a:cs typeface="+mn-cs"/>
                        </a:rPr>
                        <a:t>Can I set up simple comparative and fair tests?</a:t>
                      </a:r>
                    </a:p>
                    <a:p>
                      <a:pPr marL="0" marR="0" lvl="0" indent="0" algn="l" rtl="0" eaLnBrk="1" fontAlgn="auto" latinLnBrk="0" hangingPunct="1">
                        <a:lnSpc>
                          <a:spcPct val="106000"/>
                        </a:lnSpc>
                        <a:spcBef>
                          <a:spcPts val="0"/>
                        </a:spcBef>
                        <a:spcAft>
                          <a:spcPts val="0"/>
                        </a:spcAft>
                        <a:buClrTx/>
                        <a:buSzTx/>
                        <a:buFontTx/>
                        <a:buNone/>
                      </a:pPr>
                      <a:r>
                        <a:rPr lang="en-GB" sz="1000" kern="1200">
                          <a:solidFill>
                            <a:schemeClr val="dk1"/>
                          </a:solidFill>
                          <a:effectLst/>
                          <a:latin typeface="Comic Sans MS"/>
                          <a:ea typeface="+mn-ea"/>
                          <a:cs typeface="+mn-cs"/>
                        </a:rPr>
                        <a:t>Can I explore whether all liquids can be frozen to become solids?</a:t>
                      </a:r>
                    </a:p>
                    <a:p>
                      <a:pPr marL="0" marR="0" lvl="0" indent="0" algn="l" rtl="0" eaLnBrk="1" fontAlgn="auto" latinLnBrk="0" hangingPunct="1">
                        <a:lnSpc>
                          <a:spcPct val="106000"/>
                        </a:lnSpc>
                        <a:spcBef>
                          <a:spcPts val="0"/>
                        </a:spcBef>
                        <a:spcAft>
                          <a:spcPts val="0"/>
                        </a:spcAft>
                        <a:buClrTx/>
                        <a:buSzTx/>
                        <a:buFontTx/>
                        <a:buNone/>
                      </a:pPr>
                      <a:r>
                        <a:rPr lang="en-GB" sz="1000" kern="1200">
                          <a:solidFill>
                            <a:srgbClr val="0070C0"/>
                          </a:solidFill>
                          <a:effectLst/>
                          <a:latin typeface="Comic Sans MS"/>
                          <a:ea typeface="+mn-ea"/>
                          <a:cs typeface="+mn-cs"/>
                        </a:rPr>
                        <a:t>Can I make careful observations?</a:t>
                      </a:r>
                    </a:p>
                    <a:p>
                      <a:pPr algn="l">
                        <a:lnSpc>
                          <a:spcPct val="106000"/>
                        </a:lnSpc>
                        <a:spcAft>
                          <a:spcPts val="0"/>
                        </a:spcAft>
                      </a:pPr>
                      <a:r>
                        <a:rPr lang="en-GB" sz="1000" kern="1200">
                          <a:solidFill>
                            <a:schemeClr val="dk1"/>
                          </a:solidFill>
                          <a:effectLst/>
                          <a:latin typeface="Comic Sans MS"/>
                          <a:ea typeface="+mn-ea"/>
                          <a:cs typeface="+mn-cs"/>
                        </a:rPr>
                        <a:t>Can I recall the stages of the Water Cycle?</a:t>
                      </a:r>
                    </a:p>
                    <a:p>
                      <a:pPr algn="l">
                        <a:lnSpc>
                          <a:spcPct val="106000"/>
                        </a:lnSpc>
                        <a:spcAft>
                          <a:spcPts val="0"/>
                        </a:spcAft>
                      </a:pPr>
                      <a:r>
                        <a:rPr lang="en-GB" sz="1000" kern="1200">
                          <a:solidFill>
                            <a:srgbClr val="0070C0"/>
                          </a:solidFill>
                          <a:effectLst/>
                          <a:latin typeface="Comic Sans MS"/>
                          <a:ea typeface="+mn-ea"/>
                          <a:cs typeface="+mn-cs"/>
                        </a:rPr>
                        <a:t>Can I create a scientific model?</a:t>
                      </a:r>
                    </a:p>
                    <a:p>
                      <a:pPr algn="l">
                        <a:lnSpc>
                          <a:spcPct val="106000"/>
                        </a:lnSpc>
                        <a:spcAft>
                          <a:spcPts val="0"/>
                        </a:spcAft>
                      </a:pPr>
                      <a:r>
                        <a:rPr lang="en-GB" sz="1000" kern="1200">
                          <a:solidFill>
                            <a:schemeClr val="dk1"/>
                          </a:solidFill>
                          <a:effectLst/>
                          <a:latin typeface="Comic Sans MS"/>
                          <a:ea typeface="+mn-ea"/>
                          <a:cs typeface="+mn-cs"/>
                        </a:rPr>
                        <a:t>Can I explore what affects the rate of evaporation?</a:t>
                      </a:r>
                    </a:p>
                    <a:p>
                      <a:pPr algn="l">
                        <a:lnSpc>
                          <a:spcPct val="106000"/>
                        </a:lnSpc>
                        <a:spcAft>
                          <a:spcPts val="0"/>
                        </a:spcAft>
                      </a:pPr>
                      <a:r>
                        <a:rPr lang="en-GB" sz="1000" kern="1200">
                          <a:solidFill>
                            <a:srgbClr val="0070C0"/>
                          </a:solidFill>
                          <a:effectLst/>
                          <a:latin typeface="Comic Sans MS"/>
                          <a:ea typeface="+mn-ea"/>
                          <a:cs typeface="+mn-cs"/>
                        </a:rPr>
                        <a:t>Can I gather and record data in a table and </a:t>
                      </a:r>
                      <a:r>
                        <a:rPr lang="en-GB" sz="1000" u="sng" kern="1200">
                          <a:solidFill>
                            <a:srgbClr val="0070C0"/>
                          </a:solidFill>
                          <a:effectLst/>
                          <a:latin typeface="Comic Sans MS"/>
                          <a:ea typeface="+mn-ea"/>
                          <a:cs typeface="+mn-cs"/>
                        </a:rPr>
                        <a:t>line graph?</a:t>
                      </a:r>
                    </a:p>
                    <a:p>
                      <a:pPr lvl="0" algn="l">
                        <a:lnSpc>
                          <a:spcPct val="106000"/>
                        </a:lnSpc>
                        <a:spcAft>
                          <a:spcPts val="0"/>
                        </a:spcAft>
                        <a:buNone/>
                      </a:pPr>
                      <a:r>
                        <a:rPr lang="en-GB" sz="1000" b="0" i="0" u="none" strike="noStrike" kern="1200" noProof="0">
                          <a:solidFill>
                            <a:schemeClr val="dk1"/>
                          </a:solidFill>
                          <a:effectLst/>
                          <a:latin typeface="Comic Sans MS"/>
                        </a:rPr>
                        <a:t>Can I recall my learning?</a:t>
                      </a:r>
                      <a:endParaRPr lang="en-GB"/>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6" name="Content Placeholder 8">
            <a:extLst>
              <a:ext uri="{FF2B5EF4-FFF2-40B4-BE49-F238E27FC236}">
                <a16:creationId xmlns:a16="http://schemas.microsoft.com/office/drawing/2014/main" id="{FFE39B6B-0F5A-4B98-B510-3FCCCCF683E3}"/>
              </a:ext>
            </a:extLst>
          </p:cNvPr>
          <p:cNvGraphicFramePr>
            <a:graphicFrameLocks/>
          </p:cNvGraphicFramePr>
          <p:nvPr>
            <p:extLst>
              <p:ext uri="{D42A27DB-BD31-4B8C-83A1-F6EECF244321}">
                <p14:modId xmlns:p14="http://schemas.microsoft.com/office/powerpoint/2010/main" val="2121481263"/>
              </p:ext>
            </p:extLst>
          </p:nvPr>
        </p:nvGraphicFramePr>
        <p:xfrm>
          <a:off x="239405" y="6811346"/>
          <a:ext cx="7027276" cy="3627837"/>
        </p:xfrm>
        <a:graphic>
          <a:graphicData uri="http://schemas.openxmlformats.org/drawingml/2006/table">
            <a:tbl>
              <a:tblPr firstRow="1" bandRow="1">
                <a:tableStyleId>{5C22544A-7EE6-4342-B048-85BDC9FD1C3A}</a:tableStyleId>
              </a:tblPr>
              <a:tblGrid>
                <a:gridCol w="7027276">
                  <a:extLst>
                    <a:ext uri="{9D8B030D-6E8A-4147-A177-3AD203B41FA5}">
                      <a16:colId xmlns:a16="http://schemas.microsoft.com/office/drawing/2014/main" val="1594398280"/>
                    </a:ext>
                  </a:extLst>
                </a:gridCol>
              </a:tblGrid>
              <a:tr h="287572">
                <a:tc>
                  <a:txBody>
                    <a:bodyPr/>
                    <a:lstStyle/>
                    <a:p>
                      <a:pPr algn="l"/>
                      <a:r>
                        <a:rPr lang="en-GB" sz="1100">
                          <a:solidFill>
                            <a:schemeClr val="tx1"/>
                          </a:solidFill>
                          <a:latin typeface="Comic Sans MS" panose="030F0702030302020204" pitchFamily="66" charset="0"/>
                        </a:rPr>
                        <a:t>My sticky knowledge…</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5B31"/>
                    </a:solidFill>
                  </a:tcPr>
                </a:tc>
                <a:extLst>
                  <a:ext uri="{0D108BD9-81ED-4DB2-BD59-A6C34878D82A}">
                    <a16:rowId xmlns:a16="http://schemas.microsoft.com/office/drawing/2014/main" val="1775886492"/>
                  </a:ext>
                </a:extLst>
              </a:tr>
              <a:tr h="3340265">
                <a:tc>
                  <a:txBody>
                    <a:bodyPr/>
                    <a:lstStyle/>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pic>
        <p:nvPicPr>
          <p:cNvPr id="2" name="Picture 1" descr="C:\Users\chloe\AppData\Local\Packages\Microsoft.Office.Desktop_8wekyb3d8bbwe\AC\INetCache\Content.MSO\9985F3D4.tmp">
            <a:extLst>
              <a:ext uri="{FF2B5EF4-FFF2-40B4-BE49-F238E27FC236}">
                <a16:creationId xmlns:a16="http://schemas.microsoft.com/office/drawing/2014/main" id="{4374C081-E7BA-5CCC-6DAD-B9DB29F17C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4235" y="7102265"/>
            <a:ext cx="2705735" cy="1917700"/>
          </a:xfrm>
          <a:prstGeom prst="rect">
            <a:avLst/>
          </a:prstGeom>
          <a:noFill/>
          <a:ln>
            <a:noFill/>
          </a:ln>
        </p:spPr>
      </p:pic>
      <p:pic>
        <p:nvPicPr>
          <p:cNvPr id="4" name="Picture 3">
            <a:extLst>
              <a:ext uri="{FF2B5EF4-FFF2-40B4-BE49-F238E27FC236}">
                <a16:creationId xmlns:a16="http://schemas.microsoft.com/office/drawing/2014/main" id="{B20DF706-F531-AD56-C646-B951DB504DAB}"/>
              </a:ext>
            </a:extLst>
          </p:cNvPr>
          <p:cNvPicPr>
            <a:picLocks noChangeAspect="1"/>
          </p:cNvPicPr>
          <p:nvPr/>
        </p:nvPicPr>
        <p:blipFill>
          <a:blip r:embed="rId3"/>
          <a:stretch>
            <a:fillRect/>
          </a:stretch>
        </p:blipFill>
        <p:spPr>
          <a:xfrm>
            <a:off x="3082443" y="7313614"/>
            <a:ext cx="4102997" cy="1475823"/>
          </a:xfrm>
          <a:prstGeom prst="rect">
            <a:avLst/>
          </a:prstGeom>
        </p:spPr>
      </p:pic>
      <p:sp>
        <p:nvSpPr>
          <p:cNvPr id="5" name="Rectangle 4">
            <a:extLst>
              <a:ext uri="{FF2B5EF4-FFF2-40B4-BE49-F238E27FC236}">
                <a16:creationId xmlns:a16="http://schemas.microsoft.com/office/drawing/2014/main" id="{3FBA8B51-1D15-8AB5-0051-6038F749F303}"/>
              </a:ext>
            </a:extLst>
          </p:cNvPr>
          <p:cNvSpPr/>
          <p:nvPr/>
        </p:nvSpPr>
        <p:spPr>
          <a:xfrm>
            <a:off x="1821680" y="9022806"/>
            <a:ext cx="5307621" cy="1340913"/>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1">
            <a:extLst>
              <a:ext uri="{FF2B5EF4-FFF2-40B4-BE49-F238E27FC236}">
                <a16:creationId xmlns:a16="http://schemas.microsoft.com/office/drawing/2014/main" id="{89A4F7A2-EAF9-96D1-B921-8336EFF7AC55}"/>
              </a:ext>
            </a:extLst>
          </p:cNvPr>
          <p:cNvSpPr txBox="1"/>
          <p:nvPr/>
        </p:nvSpPr>
        <p:spPr>
          <a:xfrm>
            <a:off x="1855580" y="9065802"/>
            <a:ext cx="5300389" cy="1303883"/>
          </a:xfrm>
          <a:prstGeom prst="rect">
            <a:avLst/>
          </a:prstGeom>
          <a:noFill/>
          <a:ln>
            <a:solidFill>
              <a:schemeClr val="bg1"/>
            </a:solid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100" b="1">
                <a:latin typeface="Comic Sans MS"/>
              </a:rPr>
              <a:t>Big Ideas</a:t>
            </a:r>
          </a:p>
          <a:p>
            <a:r>
              <a:rPr lang="en-GB" sz="1100">
                <a:latin typeface="Comic Sans MS"/>
                <a:ea typeface="Calibri" panose="020F0502020204030204"/>
                <a:cs typeface="Calibri" panose="020F0502020204030204"/>
              </a:rPr>
              <a:t>There is a relationship between structure and function.</a:t>
            </a:r>
          </a:p>
          <a:p>
            <a:r>
              <a:rPr lang="en-GB" sz="1100">
                <a:latin typeface="Comic Sans MS"/>
                <a:ea typeface="Calibri" panose="020F0502020204030204"/>
                <a:cs typeface="Calibri" panose="020F0502020204030204"/>
              </a:rPr>
              <a:t>All matter on Earth exists in one of three states: solid, liquid, gas and the state of matter can change.</a:t>
            </a:r>
          </a:p>
          <a:p>
            <a:r>
              <a:rPr lang="en-GB" sz="1100">
                <a:latin typeface="Comic Sans MS"/>
                <a:ea typeface="Calibri" panose="020F0502020204030204"/>
                <a:cs typeface="Calibri" panose="020F0502020204030204"/>
              </a:rPr>
              <a:t>Energy makes things happen and can be seen by its effects; it can be transferred (but is not used up).</a:t>
            </a:r>
          </a:p>
          <a:p>
            <a:endParaRPr lang="en-GB" sz="1273">
              <a:ea typeface="Calibri" panose="020F0502020204030204"/>
              <a:cs typeface="Calibri" panose="020F0502020204030204"/>
            </a:endParaRPr>
          </a:p>
        </p:txBody>
      </p:sp>
      <p:pic>
        <p:nvPicPr>
          <p:cNvPr id="11" name="Picture 10" descr="A light bulb with a puzzle piece missing&#10;&#10;Description automatically generated">
            <a:extLst>
              <a:ext uri="{FF2B5EF4-FFF2-40B4-BE49-F238E27FC236}">
                <a16:creationId xmlns:a16="http://schemas.microsoft.com/office/drawing/2014/main" id="{963BD91F-D267-CB89-49B7-CBD46E2E8D0F}"/>
              </a:ext>
            </a:extLst>
          </p:cNvPr>
          <p:cNvPicPr>
            <a:picLocks noChangeAspect="1"/>
          </p:cNvPicPr>
          <p:nvPr/>
        </p:nvPicPr>
        <p:blipFill>
          <a:blip r:embed="rId4"/>
          <a:stretch>
            <a:fillRect/>
          </a:stretch>
        </p:blipFill>
        <p:spPr>
          <a:xfrm>
            <a:off x="6586381" y="9841325"/>
            <a:ext cx="473478" cy="437709"/>
          </a:xfrm>
          <a:prstGeom prst="rect">
            <a:avLst/>
          </a:prstGeom>
        </p:spPr>
      </p:pic>
    </p:spTree>
    <p:extLst>
      <p:ext uri="{BB962C8B-B14F-4D97-AF65-F5344CB8AC3E}">
        <p14:creationId xmlns:p14="http://schemas.microsoft.com/office/powerpoint/2010/main" val="3616710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96256513-5940-4DA4-89E5-31F40E24E9FE}"/>
              </a:ext>
            </a:extLst>
          </p:cNvPr>
          <p:cNvGraphicFramePr>
            <a:graphicFrameLocks noGrp="1"/>
          </p:cNvGraphicFramePr>
          <p:nvPr>
            <p:ph idx="1"/>
            <p:extLst>
              <p:ext uri="{D42A27DB-BD31-4B8C-83A1-F6EECF244321}">
                <p14:modId xmlns:p14="http://schemas.microsoft.com/office/powerpoint/2010/main" val="1426003931"/>
              </p:ext>
            </p:extLst>
          </p:nvPr>
        </p:nvGraphicFramePr>
        <p:xfrm>
          <a:off x="239404" y="676009"/>
          <a:ext cx="6976803" cy="2928356"/>
        </p:xfrm>
        <a:graphic>
          <a:graphicData uri="http://schemas.openxmlformats.org/drawingml/2006/table">
            <a:tbl>
              <a:tblPr firstRow="1" bandRow="1">
                <a:tableStyleId>{5C22544A-7EE6-4342-B048-85BDC9FD1C3A}</a:tableStyleId>
              </a:tblPr>
              <a:tblGrid>
                <a:gridCol w="2292308">
                  <a:extLst>
                    <a:ext uri="{9D8B030D-6E8A-4147-A177-3AD203B41FA5}">
                      <a16:colId xmlns:a16="http://schemas.microsoft.com/office/drawing/2014/main" val="1594398280"/>
                    </a:ext>
                  </a:extLst>
                </a:gridCol>
                <a:gridCol w="4684495">
                  <a:extLst>
                    <a:ext uri="{9D8B030D-6E8A-4147-A177-3AD203B41FA5}">
                      <a16:colId xmlns:a16="http://schemas.microsoft.com/office/drawing/2014/main" val="1277682377"/>
                    </a:ext>
                  </a:extLst>
                </a:gridCol>
              </a:tblGrid>
              <a:tr h="195310">
                <a:tc gridSpan="2">
                  <a:txBody>
                    <a:bodyPr/>
                    <a:lstStyle/>
                    <a:p>
                      <a:pPr algn="ctr"/>
                      <a:r>
                        <a:rPr lang="en-GB" sz="1100">
                          <a:latin typeface="Comic Sans MS" panose="030F0702030302020204" pitchFamily="66" charset="0"/>
                        </a:rPr>
                        <a:t>Vocabulary</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endParaRPr lang="en-GB"/>
                    </a:p>
                  </a:txBody>
                  <a:tcPr/>
                </a:tc>
                <a:extLst>
                  <a:ext uri="{0D108BD9-81ED-4DB2-BD59-A6C34878D82A}">
                    <a16:rowId xmlns:a16="http://schemas.microsoft.com/office/drawing/2014/main" val="1775886492"/>
                  </a:ext>
                </a:extLst>
              </a:tr>
              <a:tr h="195310">
                <a:tc>
                  <a:txBody>
                    <a:bodyPr/>
                    <a:lstStyle/>
                    <a:p>
                      <a:pPr algn="l"/>
                      <a:r>
                        <a:rPr lang="en-GB" sz="1050">
                          <a:latin typeface="Comic Sans MS"/>
                        </a:rPr>
                        <a:t>teeth</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5946599"/>
                  </a:ext>
                </a:extLst>
              </a:tr>
              <a:tr h="195310">
                <a:tc>
                  <a:txBody>
                    <a:bodyPr/>
                    <a:lstStyle/>
                    <a:p>
                      <a:pPr algn="l"/>
                      <a:r>
                        <a:rPr lang="en-GB" sz="1050">
                          <a:latin typeface="Comic Sans MS"/>
                        </a:rPr>
                        <a:t>Digestive system</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6692843"/>
                  </a:ext>
                </a:extLst>
              </a:tr>
              <a:tr h="195310">
                <a:tc>
                  <a:txBody>
                    <a:bodyPr/>
                    <a:lstStyle/>
                    <a:p>
                      <a:pPr algn="l"/>
                      <a:r>
                        <a:rPr lang="en-GB" sz="1050">
                          <a:latin typeface="Comic Sans MS"/>
                        </a:rPr>
                        <a:t>mouth</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4376400"/>
                  </a:ext>
                </a:extLst>
              </a:tr>
              <a:tr h="195310">
                <a:tc>
                  <a:txBody>
                    <a:bodyPr/>
                    <a:lstStyle/>
                    <a:p>
                      <a:pPr algn="l"/>
                      <a:r>
                        <a:rPr lang="en-GB" sz="1050">
                          <a:latin typeface="Comic Sans MS"/>
                        </a:rPr>
                        <a:t>tongue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5048414"/>
                  </a:ext>
                </a:extLst>
              </a:tr>
              <a:tr h="195310">
                <a:tc>
                  <a:txBody>
                    <a:bodyPr/>
                    <a:lstStyle/>
                    <a:p>
                      <a:pPr algn="l"/>
                      <a:r>
                        <a:rPr lang="en-GB" sz="1050">
                          <a:latin typeface="Comic Sans MS"/>
                        </a:rPr>
                        <a:t>stomach</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98229048"/>
                  </a:ext>
                </a:extLst>
              </a:tr>
              <a:tr h="195310">
                <a:tc>
                  <a:txBody>
                    <a:bodyPr/>
                    <a:lstStyle/>
                    <a:p>
                      <a:pPr algn="l"/>
                      <a:r>
                        <a:rPr lang="en-GB" sz="1050">
                          <a:latin typeface="Comic Sans MS"/>
                        </a:rPr>
                        <a:t>energy</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6975236"/>
                  </a:ext>
                </a:extLst>
              </a:tr>
              <a:tr h="195310">
                <a:tc>
                  <a:txBody>
                    <a:bodyPr/>
                    <a:lstStyle/>
                    <a:p>
                      <a:pPr algn="l"/>
                      <a:r>
                        <a:rPr lang="en-GB" sz="1050">
                          <a:latin typeface="Comic Sans MS"/>
                        </a:rPr>
                        <a:t>incisor</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3772354"/>
                  </a:ext>
                </a:extLst>
              </a:tr>
              <a:tr h="195310">
                <a:tc>
                  <a:txBody>
                    <a:bodyPr/>
                    <a:lstStyle/>
                    <a:p>
                      <a:pPr algn="l"/>
                      <a:r>
                        <a:rPr lang="en-GB" sz="1050">
                          <a:latin typeface="Comic Sans MS"/>
                        </a:rPr>
                        <a:t>canine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7126971"/>
                  </a:ext>
                </a:extLst>
              </a:tr>
              <a:tr h="195310">
                <a:tc>
                  <a:txBody>
                    <a:bodyPr/>
                    <a:lstStyle/>
                    <a:p>
                      <a:pPr algn="l"/>
                      <a:r>
                        <a:rPr lang="en-GB" sz="1050">
                          <a:latin typeface="Comic Sans MS"/>
                        </a:rPr>
                        <a:t>molar</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9364416"/>
                  </a:ext>
                </a:extLst>
              </a:tr>
              <a:tr h="195310">
                <a:tc>
                  <a:txBody>
                    <a:bodyPr/>
                    <a:lstStyle/>
                    <a:p>
                      <a:pPr algn="l"/>
                      <a:r>
                        <a:rPr lang="en-GB" sz="1050">
                          <a:latin typeface="Comic Sans MS"/>
                        </a:rPr>
                        <a:t>oesophagus</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1855099"/>
                  </a:ext>
                </a:extLst>
              </a:tr>
              <a:tr h="195310">
                <a:tc>
                  <a:txBody>
                    <a:bodyPr/>
                    <a:lstStyle/>
                    <a:p>
                      <a:pPr algn="l"/>
                      <a:r>
                        <a:rPr lang="en-GB" sz="1050">
                          <a:latin typeface="Comic Sans MS"/>
                        </a:rPr>
                        <a:t>Small intestine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2807875"/>
                  </a:ext>
                </a:extLst>
              </a:tr>
              <a:tr h="195310">
                <a:tc>
                  <a:txBody>
                    <a:bodyPr/>
                    <a:lstStyle/>
                    <a:p>
                      <a:pPr algn="l"/>
                      <a:r>
                        <a:rPr lang="en-GB" sz="1050">
                          <a:latin typeface="Comic Sans MS"/>
                        </a:rPr>
                        <a:t>Large intestine</a:t>
                      </a: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50">
                        <a:latin typeface="Comic Sans MS" panose="030F0702030302020204" pitchFamily="66" charset="0"/>
                      </a:endParaRPr>
                    </a:p>
                  </a:txBody>
                  <a:tcPr marL="64653" marR="64653"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2939574"/>
                  </a:ext>
                </a:extLst>
              </a:tr>
            </a:tbl>
          </a:graphicData>
        </a:graphic>
      </p:graphicFrame>
      <p:sp>
        <p:nvSpPr>
          <p:cNvPr id="10" name="TextBox 9">
            <a:extLst>
              <a:ext uri="{FF2B5EF4-FFF2-40B4-BE49-F238E27FC236}">
                <a16:creationId xmlns:a16="http://schemas.microsoft.com/office/drawing/2014/main" id="{F4966FE5-9DF5-4990-A736-1C8494DC636F}"/>
              </a:ext>
            </a:extLst>
          </p:cNvPr>
          <p:cNvSpPr txBox="1"/>
          <p:nvPr/>
        </p:nvSpPr>
        <p:spPr>
          <a:xfrm>
            <a:off x="239404" y="209843"/>
            <a:ext cx="4947521" cy="657552"/>
          </a:xfrm>
          <a:prstGeom prst="rect">
            <a:avLst/>
          </a:prstGeom>
          <a:noFill/>
        </p:spPr>
        <p:txBody>
          <a:bodyPr wrap="square" rtlCol="0">
            <a:spAutoFit/>
          </a:bodyPr>
          <a:lstStyle/>
          <a:p>
            <a:r>
              <a:rPr lang="en-GB" sz="1200">
                <a:latin typeface="Comic Sans MS" panose="030F0702030302020204" pitchFamily="66" charset="0"/>
              </a:rPr>
              <a:t>Year 4 Term 5		      </a:t>
            </a:r>
            <a:r>
              <a:rPr lang="en-GB" sz="1200" b="1">
                <a:latin typeface="Comic Sans MS" panose="030F0702030302020204" pitchFamily="66" charset="0"/>
              </a:rPr>
              <a:t>Science</a:t>
            </a:r>
            <a:endParaRPr lang="en-GB" sz="1200">
              <a:latin typeface="Comic Sans MS" panose="030F0702030302020204" pitchFamily="66" charset="0"/>
            </a:endParaRPr>
          </a:p>
          <a:p>
            <a:r>
              <a:rPr lang="en-GB" sz="1200" u="sng">
                <a:latin typeface="Comic Sans MS" panose="030F0702030302020204" pitchFamily="66" charset="0"/>
              </a:rPr>
              <a:t>Animals including Humans</a:t>
            </a:r>
            <a:endParaRPr lang="en-GB" sz="1200">
              <a:latin typeface="Comic Sans MS" panose="030F0702030302020204" pitchFamily="66" charset="0"/>
            </a:endParaRPr>
          </a:p>
          <a:p>
            <a:endParaRPr lang="en-GB" sz="1273"/>
          </a:p>
        </p:txBody>
      </p:sp>
      <p:graphicFrame>
        <p:nvGraphicFramePr>
          <p:cNvPr id="14" name="Content Placeholder 8">
            <a:extLst>
              <a:ext uri="{FF2B5EF4-FFF2-40B4-BE49-F238E27FC236}">
                <a16:creationId xmlns:a16="http://schemas.microsoft.com/office/drawing/2014/main" id="{04720795-6366-40A1-84F8-F5EA1D86E419}"/>
              </a:ext>
            </a:extLst>
          </p:cNvPr>
          <p:cNvGraphicFramePr>
            <a:graphicFrameLocks/>
          </p:cNvGraphicFramePr>
          <p:nvPr>
            <p:extLst>
              <p:ext uri="{D42A27DB-BD31-4B8C-83A1-F6EECF244321}">
                <p14:modId xmlns:p14="http://schemas.microsoft.com/office/powerpoint/2010/main" val="85060432"/>
              </p:ext>
            </p:extLst>
          </p:nvPr>
        </p:nvGraphicFramePr>
        <p:xfrm>
          <a:off x="239404" y="3773565"/>
          <a:ext cx="1925298" cy="2110462"/>
        </p:xfrm>
        <a:graphic>
          <a:graphicData uri="http://schemas.openxmlformats.org/drawingml/2006/table">
            <a:tbl>
              <a:tblPr firstRow="1" bandRow="1">
                <a:tableStyleId>{5C22544A-7EE6-4342-B048-85BDC9FD1C3A}</a:tableStyleId>
              </a:tblPr>
              <a:tblGrid>
                <a:gridCol w="1925298">
                  <a:extLst>
                    <a:ext uri="{9D8B030D-6E8A-4147-A177-3AD203B41FA5}">
                      <a16:colId xmlns:a16="http://schemas.microsoft.com/office/drawing/2014/main" val="1594398280"/>
                    </a:ext>
                  </a:extLst>
                </a:gridCol>
              </a:tblGrid>
              <a:tr h="240387">
                <a:tc>
                  <a:txBody>
                    <a:bodyPr/>
                    <a:lstStyle/>
                    <a:p>
                      <a:pPr algn="l"/>
                      <a:r>
                        <a:rPr lang="en-GB" sz="1100">
                          <a:solidFill>
                            <a:schemeClr val="tx1"/>
                          </a:solidFill>
                          <a:latin typeface="Comic Sans MS" panose="030F0702030302020204" pitchFamily="66" charset="0"/>
                        </a:rPr>
                        <a:t>Already, I can…</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775886492"/>
                  </a:ext>
                </a:extLst>
              </a:tr>
              <a:tr h="1383118">
                <a:tc>
                  <a:txBody>
                    <a:bodyPr/>
                    <a:lstStyle/>
                    <a:p>
                      <a:pPr algn="l">
                        <a:lnSpc>
                          <a:spcPct val="106000"/>
                        </a:lnSpc>
                        <a:spcAft>
                          <a:spcPts val="800"/>
                        </a:spcAft>
                      </a:pPr>
                      <a:r>
                        <a:rPr lang="en-GB" sz="1000">
                          <a:effectLst/>
                          <a:latin typeface="Comic Sans MS"/>
                          <a:ea typeface="Calibri" panose="020F0502020204030204" pitchFamily="34" charset="0"/>
                          <a:cs typeface="Times New Roman"/>
                        </a:rPr>
                        <a:t>… identify and name a variety of common animals that are carnivores, herbivores and omnivores.</a:t>
                      </a:r>
                    </a:p>
                    <a:p>
                      <a:pPr lvl="0" algn="l">
                        <a:lnSpc>
                          <a:spcPct val="106000"/>
                        </a:lnSpc>
                        <a:spcAft>
                          <a:spcPts val="800"/>
                        </a:spcAft>
                        <a:buNone/>
                      </a:pPr>
                      <a:r>
                        <a:rPr lang="en-GB" sz="1000">
                          <a:effectLst/>
                          <a:latin typeface="Comic Sans MS"/>
                          <a:cs typeface="Times New Roman"/>
                        </a:rPr>
                        <a:t>… identify that animals, including humans, need the right types and amount of nutrition, and that they cannot make their own food; they get nutrition from what they eat.</a:t>
                      </a: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5" name="Content Placeholder 8">
            <a:extLst>
              <a:ext uri="{FF2B5EF4-FFF2-40B4-BE49-F238E27FC236}">
                <a16:creationId xmlns:a16="http://schemas.microsoft.com/office/drawing/2014/main" id="{3D0E15FC-8D01-4EF9-84EB-8413073E313F}"/>
              </a:ext>
            </a:extLst>
          </p:cNvPr>
          <p:cNvGraphicFramePr>
            <a:graphicFrameLocks/>
          </p:cNvGraphicFramePr>
          <p:nvPr>
            <p:extLst>
              <p:ext uri="{D42A27DB-BD31-4B8C-83A1-F6EECF244321}">
                <p14:modId xmlns:p14="http://schemas.microsoft.com/office/powerpoint/2010/main" val="4189118075"/>
              </p:ext>
            </p:extLst>
          </p:nvPr>
        </p:nvGraphicFramePr>
        <p:xfrm>
          <a:off x="2377363" y="3780624"/>
          <a:ext cx="4859662" cy="2359247"/>
        </p:xfrm>
        <a:graphic>
          <a:graphicData uri="http://schemas.openxmlformats.org/drawingml/2006/table">
            <a:tbl>
              <a:tblPr firstRow="1" bandRow="1">
                <a:tableStyleId>{5C22544A-7EE6-4342-B048-85BDC9FD1C3A}</a:tableStyleId>
              </a:tblPr>
              <a:tblGrid>
                <a:gridCol w="4859662">
                  <a:extLst>
                    <a:ext uri="{9D8B030D-6E8A-4147-A177-3AD203B41FA5}">
                      <a16:colId xmlns:a16="http://schemas.microsoft.com/office/drawing/2014/main" val="1594398280"/>
                    </a:ext>
                  </a:extLst>
                </a:gridCol>
              </a:tblGrid>
              <a:tr h="267684">
                <a:tc>
                  <a:txBody>
                    <a:bodyPr/>
                    <a:lstStyle/>
                    <a:p>
                      <a:pPr algn="l"/>
                      <a:r>
                        <a:rPr lang="en-GB" sz="1100">
                          <a:solidFill>
                            <a:schemeClr val="tx1"/>
                          </a:solidFill>
                          <a:latin typeface="Comic Sans MS" panose="030F0702030302020204" pitchFamily="66" charset="0"/>
                        </a:rPr>
                        <a:t>Can I…</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775886492"/>
                  </a:ext>
                </a:extLst>
              </a:tr>
              <a:tr h="1631651">
                <a:tc>
                  <a:txBody>
                    <a:bodyPr/>
                    <a:lstStyle/>
                    <a:p>
                      <a:pPr algn="l">
                        <a:lnSpc>
                          <a:spcPct val="106000"/>
                        </a:lnSpc>
                        <a:spcAft>
                          <a:spcPts val="0"/>
                        </a:spcAft>
                      </a:pPr>
                      <a:r>
                        <a:rPr lang="en-GB" sz="1000">
                          <a:effectLst/>
                          <a:latin typeface="Comic Sans MS"/>
                          <a:ea typeface="Calibri" panose="020F0502020204030204" pitchFamily="34" charset="0"/>
                          <a:cs typeface="Times New Roman"/>
                        </a:rPr>
                        <a:t>Can I know the different types of teeth in humans and their simple functions?</a:t>
                      </a:r>
                      <a:endParaRPr lang="en-GB" sz="1000">
                        <a:effectLst/>
                        <a:latin typeface="Comic Sans MS"/>
                        <a:ea typeface="+mn-ea"/>
                        <a:cs typeface="Times New Roman"/>
                      </a:endParaRPr>
                    </a:p>
                    <a:p>
                      <a:pPr algn="l">
                        <a:lnSpc>
                          <a:spcPct val="106000"/>
                        </a:lnSpc>
                        <a:spcAft>
                          <a:spcPts val="0"/>
                        </a:spcAft>
                      </a:pPr>
                      <a:r>
                        <a:rPr lang="en-GB" sz="1000" kern="1200">
                          <a:solidFill>
                            <a:srgbClr val="0070C0"/>
                          </a:solidFill>
                          <a:effectLst/>
                          <a:latin typeface="Comic Sans MS"/>
                          <a:ea typeface="+mn-ea"/>
                          <a:cs typeface="+mn-cs"/>
                        </a:rPr>
                        <a:t>Can I set up simple practical enquiries?</a:t>
                      </a:r>
                    </a:p>
                    <a:p>
                      <a:pPr algn="l">
                        <a:lnSpc>
                          <a:spcPct val="106000"/>
                        </a:lnSpc>
                        <a:spcAft>
                          <a:spcPts val="0"/>
                        </a:spcAft>
                      </a:pPr>
                      <a:r>
                        <a:rPr lang="en-GB" sz="1000" kern="1200">
                          <a:solidFill>
                            <a:schemeClr val="dk1"/>
                          </a:solidFill>
                          <a:effectLst/>
                          <a:latin typeface="Comic Sans MS"/>
                          <a:ea typeface="+mn-ea"/>
                          <a:cs typeface="+mn-cs"/>
                        </a:rPr>
                        <a:t>Can I know the types of teeth in different animals and their simple functions?</a:t>
                      </a:r>
                    </a:p>
                    <a:p>
                      <a:pPr algn="l">
                        <a:lnSpc>
                          <a:spcPct val="106000"/>
                        </a:lnSpc>
                        <a:spcAft>
                          <a:spcPts val="0"/>
                        </a:spcAft>
                      </a:pPr>
                      <a:r>
                        <a:rPr lang="en-GB" sz="1000" kern="1200">
                          <a:solidFill>
                            <a:srgbClr val="0070C0"/>
                          </a:solidFill>
                          <a:effectLst/>
                          <a:latin typeface="Comic Sans MS"/>
                          <a:ea typeface="+mn-ea"/>
                          <a:cs typeface="+mn-cs"/>
                        </a:rPr>
                        <a:t>Can I recognise when and how secondary sources might help us to answer questions?</a:t>
                      </a:r>
                    </a:p>
                    <a:p>
                      <a:pPr algn="l">
                        <a:lnSpc>
                          <a:spcPct val="106000"/>
                        </a:lnSpc>
                        <a:spcAft>
                          <a:spcPts val="0"/>
                        </a:spcAft>
                      </a:pPr>
                      <a:r>
                        <a:rPr lang="en-GB" sz="1000" kern="1200">
                          <a:solidFill>
                            <a:schemeClr val="dk1"/>
                          </a:solidFill>
                          <a:effectLst/>
                          <a:latin typeface="Comic Sans MS"/>
                          <a:ea typeface="+mn-ea"/>
                          <a:cs typeface="+mn-cs"/>
                        </a:rPr>
                        <a:t>Can I explain what happens to our food when we eat?</a:t>
                      </a:r>
                    </a:p>
                    <a:p>
                      <a:pPr algn="l">
                        <a:lnSpc>
                          <a:spcPct val="106000"/>
                        </a:lnSpc>
                        <a:spcAft>
                          <a:spcPts val="0"/>
                        </a:spcAft>
                      </a:pPr>
                      <a:r>
                        <a:rPr lang="en-GB" sz="1000" kern="1200">
                          <a:solidFill>
                            <a:srgbClr val="0070C0"/>
                          </a:solidFill>
                          <a:effectLst/>
                          <a:latin typeface="Comic Sans MS"/>
                          <a:ea typeface="+mn-ea"/>
                          <a:cs typeface="+mn-cs"/>
                        </a:rPr>
                        <a:t>Can I create a model?</a:t>
                      </a:r>
                    </a:p>
                    <a:p>
                      <a:pPr algn="l">
                        <a:lnSpc>
                          <a:spcPct val="106000"/>
                        </a:lnSpc>
                        <a:spcAft>
                          <a:spcPts val="0"/>
                        </a:spcAft>
                      </a:pPr>
                      <a:r>
                        <a:rPr lang="en-GB" sz="1000" kern="1200">
                          <a:solidFill>
                            <a:schemeClr val="dk1"/>
                          </a:solidFill>
                          <a:effectLst/>
                          <a:latin typeface="Comic Sans MS"/>
                          <a:ea typeface="+mn-ea"/>
                          <a:cs typeface="+mn-cs"/>
                        </a:rPr>
                        <a:t>Can I know the simple functions of the basic parts of the digestive system in humans?</a:t>
                      </a:r>
                    </a:p>
                    <a:p>
                      <a:pPr algn="l">
                        <a:lnSpc>
                          <a:spcPct val="106000"/>
                        </a:lnSpc>
                        <a:spcAft>
                          <a:spcPts val="0"/>
                        </a:spcAft>
                      </a:pPr>
                      <a:r>
                        <a:rPr lang="en-GB" sz="1000" kern="1200">
                          <a:solidFill>
                            <a:srgbClr val="0070C0"/>
                          </a:solidFill>
                          <a:effectLst/>
                          <a:latin typeface="Comic Sans MS"/>
                          <a:ea typeface="+mn-ea"/>
                          <a:cs typeface="+mn-cs"/>
                        </a:rPr>
                        <a:t>Can I set up a simple practical enquiry?</a:t>
                      </a:r>
                    </a:p>
                    <a:p>
                      <a:pPr algn="l">
                        <a:lnSpc>
                          <a:spcPct val="106000"/>
                        </a:lnSpc>
                        <a:spcAft>
                          <a:spcPts val="0"/>
                        </a:spcAft>
                      </a:pPr>
                      <a:r>
                        <a:rPr lang="en-GB" sz="1000" kern="1200">
                          <a:solidFill>
                            <a:schemeClr val="dk1"/>
                          </a:solidFill>
                          <a:effectLst/>
                          <a:latin typeface="Comic Sans MS"/>
                          <a:ea typeface="+mn-ea"/>
                          <a:cs typeface="+mn-cs"/>
                        </a:rPr>
                        <a:t>Can I explain the role of food chains?</a:t>
                      </a:r>
                    </a:p>
                    <a:p>
                      <a:pPr algn="l">
                        <a:lnSpc>
                          <a:spcPct val="106000"/>
                        </a:lnSpc>
                        <a:spcAft>
                          <a:spcPts val="0"/>
                        </a:spcAft>
                      </a:pPr>
                      <a:r>
                        <a:rPr lang="en-GB" sz="1000" kern="1200">
                          <a:solidFill>
                            <a:srgbClr val="0070C0"/>
                          </a:solidFill>
                          <a:effectLst/>
                          <a:latin typeface="Comic Sans MS"/>
                          <a:ea typeface="+mn-ea"/>
                          <a:cs typeface="+mn-cs"/>
                        </a:rPr>
                        <a:t>Can I sort and classify? </a:t>
                      </a:r>
                    </a:p>
                    <a:p>
                      <a:pPr algn="l">
                        <a:lnSpc>
                          <a:spcPct val="106000"/>
                        </a:lnSpc>
                        <a:spcAft>
                          <a:spcPts val="0"/>
                        </a:spcAft>
                      </a:pPr>
                      <a:r>
                        <a:rPr lang="en-GB" sz="1000" kern="1200">
                          <a:solidFill>
                            <a:schemeClr val="dk1"/>
                          </a:solidFill>
                          <a:effectLst/>
                          <a:latin typeface="Comic Sans MS"/>
                          <a:ea typeface="+mn-ea"/>
                          <a:cs typeface="+mn-cs"/>
                        </a:rPr>
                        <a:t>Can I revisit my learning?</a:t>
                      </a:r>
                      <a:endParaRPr lang="en-GB" sz="1000" kern="1200">
                        <a:solidFill>
                          <a:srgbClr val="0070C0"/>
                        </a:solidFill>
                        <a:effectLst/>
                        <a:latin typeface="Comic Sans MS"/>
                        <a:ea typeface="+mn-ea"/>
                        <a:cs typeface="+mn-cs"/>
                      </a:endParaRP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graphicFrame>
        <p:nvGraphicFramePr>
          <p:cNvPr id="16" name="Content Placeholder 8">
            <a:extLst>
              <a:ext uri="{FF2B5EF4-FFF2-40B4-BE49-F238E27FC236}">
                <a16:creationId xmlns:a16="http://schemas.microsoft.com/office/drawing/2014/main" id="{FFE39B6B-0F5A-4B98-B510-3FCCCCF683E3}"/>
              </a:ext>
            </a:extLst>
          </p:cNvPr>
          <p:cNvGraphicFramePr>
            <a:graphicFrameLocks/>
          </p:cNvGraphicFramePr>
          <p:nvPr>
            <p:extLst>
              <p:ext uri="{D42A27DB-BD31-4B8C-83A1-F6EECF244321}">
                <p14:modId xmlns:p14="http://schemas.microsoft.com/office/powerpoint/2010/main" val="1584251396"/>
              </p:ext>
            </p:extLst>
          </p:nvPr>
        </p:nvGraphicFramePr>
        <p:xfrm>
          <a:off x="239404" y="6424080"/>
          <a:ext cx="7013275" cy="3914841"/>
        </p:xfrm>
        <a:graphic>
          <a:graphicData uri="http://schemas.openxmlformats.org/drawingml/2006/table">
            <a:tbl>
              <a:tblPr firstRow="1" bandRow="1">
                <a:tableStyleId>{5C22544A-7EE6-4342-B048-85BDC9FD1C3A}</a:tableStyleId>
              </a:tblPr>
              <a:tblGrid>
                <a:gridCol w="7013275">
                  <a:extLst>
                    <a:ext uri="{9D8B030D-6E8A-4147-A177-3AD203B41FA5}">
                      <a16:colId xmlns:a16="http://schemas.microsoft.com/office/drawing/2014/main" val="1594398280"/>
                    </a:ext>
                  </a:extLst>
                </a:gridCol>
              </a:tblGrid>
              <a:tr h="304748">
                <a:tc>
                  <a:txBody>
                    <a:bodyPr/>
                    <a:lstStyle/>
                    <a:p>
                      <a:pPr algn="l"/>
                      <a:r>
                        <a:rPr lang="en-GB" sz="1100">
                          <a:solidFill>
                            <a:schemeClr val="tx1"/>
                          </a:solidFill>
                          <a:latin typeface="Comic Sans MS" panose="030F0702030302020204" pitchFamily="66" charset="0"/>
                        </a:rPr>
                        <a:t>My sticky knowledge…</a:t>
                      </a:r>
                    </a:p>
                  </a:txBody>
                  <a:tcPr marL="71118" marR="71118" marT="32326" marB="32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5B31"/>
                    </a:solidFill>
                  </a:tcPr>
                </a:tc>
                <a:extLst>
                  <a:ext uri="{0D108BD9-81ED-4DB2-BD59-A6C34878D82A}">
                    <a16:rowId xmlns:a16="http://schemas.microsoft.com/office/drawing/2014/main" val="1775886492"/>
                  </a:ext>
                </a:extLst>
              </a:tr>
              <a:tr h="3610093">
                <a:tc>
                  <a:txBody>
                    <a:bodyPr/>
                    <a:lstStyle/>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6000"/>
                        </a:lnSpc>
                        <a:spcAft>
                          <a:spcPts val="800"/>
                        </a:spcAft>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80816" marR="80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768194"/>
                  </a:ext>
                </a:extLst>
              </a:tr>
            </a:tbl>
          </a:graphicData>
        </a:graphic>
      </p:graphicFrame>
      <p:pic>
        <p:nvPicPr>
          <p:cNvPr id="3" name="Picture 2">
            <a:extLst>
              <a:ext uri="{FF2B5EF4-FFF2-40B4-BE49-F238E27FC236}">
                <a16:creationId xmlns:a16="http://schemas.microsoft.com/office/drawing/2014/main" id="{9C72B38A-87CD-8C1B-0B13-A12203766F41}"/>
              </a:ext>
            </a:extLst>
          </p:cNvPr>
          <p:cNvPicPr>
            <a:picLocks noChangeAspect="1"/>
          </p:cNvPicPr>
          <p:nvPr/>
        </p:nvPicPr>
        <p:blipFill>
          <a:blip r:embed="rId2"/>
          <a:stretch>
            <a:fillRect/>
          </a:stretch>
        </p:blipFill>
        <p:spPr>
          <a:xfrm>
            <a:off x="306996" y="6773341"/>
            <a:ext cx="2830649" cy="1602254"/>
          </a:xfrm>
          <a:prstGeom prst="rect">
            <a:avLst/>
          </a:prstGeom>
        </p:spPr>
      </p:pic>
      <p:pic>
        <p:nvPicPr>
          <p:cNvPr id="5" name="Picture 4">
            <a:extLst>
              <a:ext uri="{FF2B5EF4-FFF2-40B4-BE49-F238E27FC236}">
                <a16:creationId xmlns:a16="http://schemas.microsoft.com/office/drawing/2014/main" id="{2E19AD4A-F35A-3877-5384-12F5811904CB}"/>
              </a:ext>
            </a:extLst>
          </p:cNvPr>
          <p:cNvPicPr>
            <a:picLocks noChangeAspect="1"/>
          </p:cNvPicPr>
          <p:nvPr/>
        </p:nvPicPr>
        <p:blipFill>
          <a:blip r:embed="rId3"/>
          <a:stretch>
            <a:fillRect/>
          </a:stretch>
        </p:blipFill>
        <p:spPr>
          <a:xfrm>
            <a:off x="3746041" y="6775017"/>
            <a:ext cx="3130341" cy="2919490"/>
          </a:xfrm>
          <a:prstGeom prst="rect">
            <a:avLst/>
          </a:prstGeom>
        </p:spPr>
      </p:pic>
      <p:sp>
        <p:nvSpPr>
          <p:cNvPr id="4" name="Rectangle 3">
            <a:extLst>
              <a:ext uri="{FF2B5EF4-FFF2-40B4-BE49-F238E27FC236}">
                <a16:creationId xmlns:a16="http://schemas.microsoft.com/office/drawing/2014/main" id="{2AA8C3E2-5F61-8156-854C-8EB7B4855948}"/>
              </a:ext>
            </a:extLst>
          </p:cNvPr>
          <p:cNvSpPr/>
          <p:nvPr/>
        </p:nvSpPr>
        <p:spPr>
          <a:xfrm>
            <a:off x="293620" y="8451486"/>
            <a:ext cx="3442901" cy="1828432"/>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light bulb with a puzzle piece missing&#10;&#10;Description automatically generated">
            <a:extLst>
              <a:ext uri="{FF2B5EF4-FFF2-40B4-BE49-F238E27FC236}">
                <a16:creationId xmlns:a16="http://schemas.microsoft.com/office/drawing/2014/main" id="{54D05169-5D24-390E-B980-7664539A8E01}"/>
              </a:ext>
            </a:extLst>
          </p:cNvPr>
          <p:cNvPicPr>
            <a:picLocks noChangeAspect="1"/>
          </p:cNvPicPr>
          <p:nvPr/>
        </p:nvPicPr>
        <p:blipFill>
          <a:blip r:embed="rId4"/>
          <a:stretch>
            <a:fillRect/>
          </a:stretch>
        </p:blipFill>
        <p:spPr>
          <a:xfrm>
            <a:off x="2959353" y="9925388"/>
            <a:ext cx="372683" cy="336843"/>
          </a:xfrm>
          <a:prstGeom prst="rect">
            <a:avLst/>
          </a:prstGeom>
        </p:spPr>
      </p:pic>
      <p:sp>
        <p:nvSpPr>
          <p:cNvPr id="7" name="TextBox 1">
            <a:extLst>
              <a:ext uri="{FF2B5EF4-FFF2-40B4-BE49-F238E27FC236}">
                <a16:creationId xmlns:a16="http://schemas.microsoft.com/office/drawing/2014/main" id="{16A56066-E420-47D0-3DB3-59950036031B}"/>
              </a:ext>
            </a:extLst>
          </p:cNvPr>
          <p:cNvSpPr txBox="1"/>
          <p:nvPr/>
        </p:nvSpPr>
        <p:spPr>
          <a:xfrm>
            <a:off x="277130" y="8444071"/>
            <a:ext cx="3502866" cy="1904047"/>
          </a:xfrm>
          <a:prstGeom prst="rect">
            <a:avLst/>
          </a:prstGeom>
          <a:noFill/>
          <a:ln>
            <a:solidFill>
              <a:schemeClr val="bg1"/>
            </a:solid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50" b="1">
                <a:latin typeface="Comic Sans MS"/>
              </a:rPr>
              <a:t>Big Ideas</a:t>
            </a:r>
          </a:p>
          <a:p>
            <a:r>
              <a:rPr lang="en-GB" sz="1050">
                <a:latin typeface="Comic Sans MS"/>
                <a:ea typeface="Calibri" panose="020F0502020204030204"/>
                <a:cs typeface="Calibri" panose="020F0502020204030204"/>
              </a:rPr>
              <a:t>There is a relationship between structure and function.</a:t>
            </a:r>
          </a:p>
          <a:p>
            <a:r>
              <a:rPr lang="en-GB" sz="1050">
                <a:latin typeface="Comic Sans MS"/>
                <a:ea typeface="Calibri" panose="020F0502020204030204"/>
                <a:cs typeface="Calibri" panose="020F0502020204030204"/>
              </a:rPr>
              <a:t>Living and non-living things can be grouped in a variety of ways.</a:t>
            </a:r>
          </a:p>
          <a:p>
            <a:r>
              <a:rPr lang="en-GB" sz="1050">
                <a:latin typeface="Comic Sans MS"/>
                <a:ea typeface="Calibri" panose="020F0502020204030204"/>
                <a:cs typeface="Calibri" panose="020F0502020204030204"/>
              </a:rPr>
              <a:t>Living things have characteristics and requirements for life, growth and health.</a:t>
            </a:r>
          </a:p>
          <a:p>
            <a:r>
              <a:rPr lang="en-GB" sz="1050">
                <a:latin typeface="Comic Sans MS"/>
                <a:ea typeface="Calibri" panose="020F0502020204030204"/>
                <a:cs typeface="Calibri" panose="020F0502020204030204"/>
              </a:rPr>
              <a:t>Living things depend on each other and on the environment; humans can have both a positive and negative impact.</a:t>
            </a:r>
          </a:p>
          <a:p>
            <a:endParaRPr lang="en-GB" sz="1273">
              <a:ea typeface="Calibri" panose="020F0502020204030204"/>
              <a:cs typeface="Calibri" panose="020F0502020204030204"/>
            </a:endParaRPr>
          </a:p>
        </p:txBody>
      </p:sp>
    </p:spTree>
    <p:extLst>
      <p:ext uri="{BB962C8B-B14F-4D97-AF65-F5344CB8AC3E}">
        <p14:creationId xmlns:p14="http://schemas.microsoft.com/office/powerpoint/2010/main" val="5396733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DA54DA77A5BD0449B28982E86EA29B4" ma:contentTypeVersion="18" ma:contentTypeDescription="Create a new document." ma:contentTypeScope="" ma:versionID="8daa3a14d0b43104712f6b67c8ea452d">
  <xsd:schema xmlns:xsd="http://www.w3.org/2001/XMLSchema" xmlns:xs="http://www.w3.org/2001/XMLSchema" xmlns:p="http://schemas.microsoft.com/office/2006/metadata/properties" xmlns:ns2="54ce16f8-36b4-4f2e-a784-59088ec2a2be" xmlns:ns3="8a90a3aa-a6f2-4e98-a021-ff8ef25e8e01" targetNamespace="http://schemas.microsoft.com/office/2006/metadata/properties" ma:root="true" ma:fieldsID="3322a224d86bec4840ff580adc47a8d9" ns2:_="" ns3:_="">
    <xsd:import namespace="54ce16f8-36b4-4f2e-a784-59088ec2a2be"/>
    <xsd:import namespace="8a90a3aa-a6f2-4e98-a021-ff8ef25e8e0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ce16f8-36b4-4f2e-a784-59088ec2a2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c273682-7287-49f1-a014-ad608ce2b95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90a3aa-a6f2-4e98-a021-ff8ef25e8e0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aebb812-0068-46e3-9780-6d18b560116c}" ma:internalName="TaxCatchAll" ma:showField="CatchAllData" ma:web="8a90a3aa-a6f2-4e98-a021-ff8ef25e8e0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4ce16f8-36b4-4f2e-a784-59088ec2a2be">
      <Terms xmlns="http://schemas.microsoft.com/office/infopath/2007/PartnerControls"/>
    </lcf76f155ced4ddcb4097134ff3c332f>
    <TaxCatchAll xmlns="8a90a3aa-a6f2-4e98-a021-ff8ef25e8e01" xsi:nil="true"/>
  </documentManagement>
</p:properties>
</file>

<file path=customXml/itemProps1.xml><?xml version="1.0" encoding="utf-8"?>
<ds:datastoreItem xmlns:ds="http://schemas.openxmlformats.org/officeDocument/2006/customXml" ds:itemID="{60AAC614-E26B-4F91-B49E-74A035417CC4}">
  <ds:schemaRefs>
    <ds:schemaRef ds:uri="http://schemas.microsoft.com/sharepoint/v3/contenttype/forms"/>
  </ds:schemaRefs>
</ds:datastoreItem>
</file>

<file path=customXml/itemProps2.xml><?xml version="1.0" encoding="utf-8"?>
<ds:datastoreItem xmlns:ds="http://schemas.openxmlformats.org/officeDocument/2006/customXml" ds:itemID="{95034C65-BAC0-40BD-81AE-5A855CCB1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ce16f8-36b4-4f2e-a784-59088ec2a2be"/>
    <ds:schemaRef ds:uri="8a90a3aa-a6f2-4e98-a021-ff8ef25e8e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295ACC-6F26-4A3E-890F-52EECB1F91D8}">
  <ds:schemaRefs>
    <ds:schemaRef ds:uri="54ce16f8-36b4-4f2e-a784-59088ec2a2be"/>
    <ds:schemaRef ds:uri="http://schemas.microsoft.com/office/infopath/2007/PartnerControls"/>
    <ds:schemaRef ds:uri="http://schemas.microsoft.com/office/2006/documentManagement/types"/>
    <ds:schemaRef ds:uri="http://schemas.microsoft.com/office/2006/metadata/properties"/>
    <ds:schemaRef ds:uri="http://purl.org/dc/terms/"/>
    <ds:schemaRef ds:uri="http://www.w3.org/XML/1998/namespace"/>
    <ds:schemaRef ds:uri="http://purl.org/dc/elements/1.1/"/>
    <ds:schemaRef ds:uri="http://purl.org/dc/dcmitype/"/>
    <ds:schemaRef ds:uri="http://schemas.openxmlformats.org/package/2006/metadata/core-properties"/>
    <ds:schemaRef ds:uri="8a90a3aa-a6f2-4e98-a021-ff8ef25e8e01"/>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1191</Words>
  <Application>Microsoft Office PowerPoint</Application>
  <PresentationFormat>Custom</PresentationFormat>
  <Paragraphs>204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5 Knowledge Organisers</dc:title>
  <dc:creator>Elizabeth Rose</dc:creator>
  <cp:lastModifiedBy>Paul Greenwood</cp:lastModifiedBy>
  <cp:revision>25</cp:revision>
  <dcterms:created xsi:type="dcterms:W3CDTF">2022-05-17T10:19:12Z</dcterms:created>
  <dcterms:modified xsi:type="dcterms:W3CDTF">2026-09-04T10:46:23Z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0x0101007DA54DA77A5BD0449B28982E86EA29B4</vt:lpwstr>
  </property>
  <property fmtid="{D5CDD505-2E9C-101B-9397-08002B2CF9AE}" pid="3" name="MediaServiceImageTags">
    <vt:lpwstr/>
  </property>
  <property fmtid="{D5CDD505-2E9C-101B-9397-08002B2CF9AE}" pid="4" name="MSIP_Label_572096a7-ba5e-47af-9e23-b1fd63ccb81d_Enabled">
    <vt:lpwstr>true</vt:lpwstr>
  </property>
  <property fmtid="{D5CDD505-2E9C-101B-9397-08002B2CF9AE}" pid="5" name="MSIP_Label_572096a7-ba5e-47af-9e23-b1fd63ccb81d_SetDate">
    <vt:lpwstr>2026-05-22T11:31:09Z</vt:lpwstr>
  </property>
  <property fmtid="{D5CDD505-2E9C-101B-9397-08002B2CF9AE}" pid="6" name="MSIP_Label_572096a7-ba5e-47af-9e23-b1fd63ccb81d_Method">
    <vt:lpwstr>Standard</vt:lpwstr>
  </property>
  <property fmtid="{D5CDD505-2E9C-101B-9397-08002B2CF9AE}" pid="7" name="MSIP_Label_572096a7-ba5e-47af-9e23-b1fd63ccb81d_Name">
    <vt:lpwstr>defa4170-0d19-0005-0004-bc88714345d2</vt:lpwstr>
  </property>
  <property fmtid="{D5CDD505-2E9C-101B-9397-08002B2CF9AE}" pid="8" name="MSIP_Label_572096a7-ba5e-47af-9e23-b1fd63ccb81d_SiteId">
    <vt:lpwstr>a14359ff-bdd6-47a5-b3ff-c41749ff063d</vt:lpwstr>
  </property>
  <property fmtid="{D5CDD505-2E9C-101B-9397-08002B2CF9AE}" pid="9" name="MSIP_Label_572096a7-ba5e-47af-9e23-b1fd63ccb81d_ActionId">
    <vt:lpwstr>4f2c7bd6-22cb-453a-8b3c-219d8e876ab9</vt:lpwstr>
  </property>
  <property fmtid="{D5CDD505-2E9C-101B-9397-08002B2CF9AE}" pid="10" name="MSIP_Label_572096a7-ba5e-47af-9e23-b1fd63ccb81d_ContentBits">
    <vt:lpwstr>0</vt:lpwstr>
  </property>
  <property fmtid="{D5CDD505-2E9C-101B-9397-08002B2CF9AE}" pid="11" name="MSIP_Label_572096a7-ba5e-47af-9e23-b1fd63ccb81d_Tag">
    <vt:lpwstr>10, 3, 0, 2</vt:lpwstr>
  </property>
</Properties>
</file>